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20"/>
  </p:notesMasterIdLst>
  <p:handoutMasterIdLst>
    <p:handoutMasterId r:id="rId21"/>
  </p:handoutMasterIdLst>
  <p:sldIdLst>
    <p:sldId id="256" r:id="rId12"/>
    <p:sldId id="267" r:id="rId13"/>
    <p:sldId id="265" r:id="rId14"/>
    <p:sldId id="266" r:id="rId15"/>
    <p:sldId id="269" r:id="rId16"/>
    <p:sldId id="262" r:id="rId17"/>
    <p:sldId id="263" r:id="rId18"/>
    <p:sldId id="264" r:id="rId19"/>
  </p:sldIdLst>
  <p:sldSz cx="12192000" cy="6858000"/>
  <p:notesSz cx="6858000" cy="9144000"/>
  <p:custDataLst>
    <p:custData r:id="rId9"/>
    <p:custData r:id="rId5"/>
    <p:custData r:id="rId8"/>
    <p:custData r:id="rId4"/>
    <p:custData r:id="rId10"/>
    <p:custData r:id="rId7"/>
    <p:custData r:id="rId6"/>
  </p:custDataLst>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9529FB-F7F1-4122-B7C4-D901D1AFE0D1}">
  <a:tblStyle styleId="{BF9529FB-F7F1-4122-B7C4-D901D1AFE0D1}" styleName="RBC Light Gray">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A949A42-8534-413A-A760-ABA5BDE51491}" styleName="RBC Tundr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10" autoAdjust="0"/>
    <p:restoredTop sz="75902" autoAdjust="0"/>
  </p:normalViewPr>
  <p:slideViewPr>
    <p:cSldViewPr snapToGrid="0">
      <p:cViewPr varScale="1">
        <p:scale>
          <a:sx n="86" d="100"/>
          <a:sy n="86" d="100"/>
        </p:scale>
        <p:origin x="756"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1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718644-737D-43E6-AB63-4A0D72D612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5DD514-52B2-4A20-B455-6C93CA0B03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B98BE9-1DF9-4F13-8080-3D34EC7F0DCC}" type="datetimeFigureOut">
              <a:rPr lang="en-US" smtClean="0"/>
              <a:t>11/18/24</a:t>
            </a:fld>
            <a:endParaRPr lang="en-US"/>
          </a:p>
        </p:txBody>
      </p:sp>
      <p:sp>
        <p:nvSpPr>
          <p:cNvPr id="4" name="Footer Placeholder 3">
            <a:extLst>
              <a:ext uri="{FF2B5EF4-FFF2-40B4-BE49-F238E27FC236}">
                <a16:creationId xmlns:a16="http://schemas.microsoft.com/office/drawing/2014/main" id="{A0DCCAA0-9260-4B93-879D-E3DA39A7AF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221F7F6-A6FF-4ADE-AF5F-BC6F8B9A4A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2F9B1C-8D71-413B-8AE0-A66A1D16BA7B}" type="slidenum">
              <a:rPr lang="en-US" smtClean="0"/>
              <a:t>‹#›</a:t>
            </a:fld>
            <a:endParaRPr lang="en-US"/>
          </a:p>
        </p:txBody>
      </p:sp>
      <p:pic>
        <p:nvPicPr>
          <p:cNvPr id="6" name="Picture 5">
            <a:extLst>
              <a:ext uri="{FF2B5EF4-FFF2-40B4-BE49-F238E27FC236}">
                <a16:creationId xmlns:a16="http://schemas.microsoft.com/office/drawing/2014/main" id="{A1B363D0-BAE8-4E30-968C-B30621B7FD5D}"/>
              </a:ext>
            </a:extLst>
          </p:cNvPr>
          <p:cNvPicPr>
            <a:picLocks noChangeAspect="1"/>
          </p:cNvPicPr>
          <p:nvPr/>
        </p:nvPicPr>
        <p:blipFill>
          <a:blip r:embed="rId2"/>
          <a:stretch>
            <a:fillRect/>
          </a:stretch>
        </p:blipFill>
        <p:spPr>
          <a:xfrm>
            <a:off x="3137638" y="63868"/>
            <a:ext cx="728379" cy="789839"/>
          </a:xfrm>
          <a:prstGeom prst="rect">
            <a:avLst/>
          </a:prstGeom>
        </p:spPr>
      </p:pic>
    </p:spTree>
    <p:extLst>
      <p:ext uri="{BB962C8B-B14F-4D97-AF65-F5344CB8AC3E}">
        <p14:creationId xmlns:p14="http://schemas.microsoft.com/office/powerpoint/2010/main" val="3328279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84320" y="0"/>
            <a:ext cx="2773680" cy="457200"/>
          </a:xfrm>
          <a:prstGeom prst="rect">
            <a:avLst/>
          </a:prstGeom>
        </p:spPr>
        <p:txBody>
          <a:bodyPr vert="horz" lIns="91440" tIns="45720" rIns="91440" bIns="45720" rtlCol="0"/>
          <a:lstStyle>
            <a:lvl1pPr algn="r">
              <a:defRPr sz="1200"/>
            </a:lvl1pPr>
          </a:lstStyle>
          <a:p>
            <a:fld id="{22DAF281-D5C0-44A6-919B-4BDDA8A72803}" type="datetimeFigureOut">
              <a:rPr lang="en-CA" smtClean="0"/>
              <a:t>2024-11-18</a:t>
            </a:fld>
            <a:endParaRPr lang="en-CA"/>
          </a:p>
        </p:txBody>
      </p:sp>
      <p:sp>
        <p:nvSpPr>
          <p:cNvPr id="4" name="Slide Image Placeholder 3"/>
          <p:cNvSpPr>
            <a:spLocks noGrp="1" noRot="1" noChangeAspect="1"/>
          </p:cNvSpPr>
          <p:nvPr>
            <p:ph type="sldImg" idx="2"/>
          </p:nvPr>
        </p:nvSpPr>
        <p:spPr>
          <a:xfrm>
            <a:off x="685800" y="1143000"/>
            <a:ext cx="5486400" cy="3087338"/>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98264"/>
            <a:ext cx="5486400" cy="3602736"/>
          </a:xfrm>
          <a:prstGeom prst="rect">
            <a:avLst/>
          </a:prstGeom>
        </p:spPr>
        <p:txBody>
          <a:bodyPr vert="horz" lIns="91440" tIns="45720" rIns="91440" bIns="45720" rtlCol="0"/>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0" y="8676683"/>
            <a:ext cx="277368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84320" y="8676683"/>
            <a:ext cx="2773680" cy="457200"/>
          </a:xfrm>
          <a:prstGeom prst="rect">
            <a:avLst/>
          </a:prstGeom>
        </p:spPr>
        <p:txBody>
          <a:bodyPr vert="horz" lIns="91440" tIns="45720" rIns="91440" bIns="45720" rtlCol="0" anchor="b"/>
          <a:lstStyle>
            <a:lvl1pPr algn="r">
              <a:defRPr sz="1200"/>
            </a:lvl1pPr>
          </a:lstStyle>
          <a:p>
            <a:fld id="{1FF71800-7E42-4FD9-88C0-C7DD9972A17A}" type="slidenum">
              <a:rPr lang="en-CA" smtClean="0"/>
              <a:t>‹#›</a:t>
            </a:fld>
            <a:endParaRPr lang="en-CA"/>
          </a:p>
        </p:txBody>
      </p:sp>
      <p:pic>
        <p:nvPicPr>
          <p:cNvPr id="8" name="Picture 7">
            <a:extLst>
              <a:ext uri="{FF2B5EF4-FFF2-40B4-BE49-F238E27FC236}">
                <a16:creationId xmlns:a16="http://schemas.microsoft.com/office/drawing/2014/main" id="{8E12A3C9-2089-46C7-97D9-9199F279E422}"/>
              </a:ext>
            </a:extLst>
          </p:cNvPr>
          <p:cNvPicPr>
            <a:picLocks noChangeAspect="1"/>
          </p:cNvPicPr>
          <p:nvPr/>
        </p:nvPicPr>
        <p:blipFill>
          <a:blip r:embed="rId2"/>
          <a:stretch>
            <a:fillRect/>
          </a:stretch>
        </p:blipFill>
        <p:spPr>
          <a:xfrm>
            <a:off x="3137638" y="63868"/>
            <a:ext cx="728379" cy="789839"/>
          </a:xfrm>
          <a:prstGeom prst="rect">
            <a:avLst/>
          </a:prstGeom>
        </p:spPr>
      </p:pic>
    </p:spTree>
    <p:extLst>
      <p:ext uri="{BB962C8B-B14F-4D97-AF65-F5344CB8AC3E}">
        <p14:creationId xmlns:p14="http://schemas.microsoft.com/office/powerpoint/2010/main" val="255695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F71800-7E42-4FD9-88C0-C7DD9972A17A}" type="slidenum">
              <a:rPr lang="en-CA" smtClean="0"/>
              <a:t>1</a:t>
            </a:fld>
            <a:endParaRPr lang="en-CA"/>
          </a:p>
        </p:txBody>
      </p:sp>
    </p:spTree>
    <p:extLst>
      <p:ext uri="{BB962C8B-B14F-4D97-AF65-F5344CB8AC3E}">
        <p14:creationId xmlns:p14="http://schemas.microsoft.com/office/powerpoint/2010/main" val="30017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685800" y="114300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9F64CF18-B51B-4529-89CB-504C5678A355}" type="slidenum">
              <a:rPr lang="en-GB" altLang="en-US" smtClean="0">
                <a:latin typeface="Calibri" pitchFamily="34" charset="0"/>
              </a:rPr>
              <a:pPr/>
              <a:t>2</a:t>
            </a:fld>
            <a:endParaRPr lang="en-GB" altLang="en-US">
              <a:latin typeface="Calibri" pitchFamily="34" charset="0"/>
            </a:endParaRPr>
          </a:p>
        </p:txBody>
      </p:sp>
    </p:spTree>
    <p:extLst>
      <p:ext uri="{BB962C8B-B14F-4D97-AF65-F5344CB8AC3E}">
        <p14:creationId xmlns:p14="http://schemas.microsoft.com/office/powerpoint/2010/main" val="84713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2BE1BB-D95F-4613-9F10-F345AAABE677}" type="slidenum">
              <a:rPr lang="en-GB" altLang="en-US" smtClean="0"/>
              <a:pPr>
                <a:defRPr/>
              </a:pPr>
              <a:t>3</a:t>
            </a:fld>
            <a:endParaRPr lang="en-GB" altLang="en-US"/>
          </a:p>
        </p:txBody>
      </p:sp>
    </p:spTree>
    <p:extLst>
      <p:ext uri="{BB962C8B-B14F-4D97-AF65-F5344CB8AC3E}">
        <p14:creationId xmlns:p14="http://schemas.microsoft.com/office/powerpoint/2010/main" val="237400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685800" y="114300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A3DFD4F4-4E55-4083-8B5F-D6E3244D7720}" type="slidenum">
              <a:rPr lang="en-GB" altLang="en-US" smtClean="0">
                <a:latin typeface="Calibri" pitchFamily="34" charset="0"/>
              </a:rPr>
              <a:pPr/>
              <a:t>4</a:t>
            </a:fld>
            <a:endParaRPr lang="en-GB" altLang="en-US">
              <a:latin typeface="Calibri" pitchFamily="34" charset="0"/>
            </a:endParaRPr>
          </a:p>
        </p:txBody>
      </p:sp>
    </p:spTree>
    <p:extLst>
      <p:ext uri="{BB962C8B-B14F-4D97-AF65-F5344CB8AC3E}">
        <p14:creationId xmlns:p14="http://schemas.microsoft.com/office/powerpoint/2010/main" val="349806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685800" y="114300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AF59B6D7-7939-41E8-83B8-193821A2446C}" type="slidenum">
              <a:rPr lang="en-GB" altLang="en-US" smtClean="0">
                <a:latin typeface="Calibri" pitchFamily="34" charset="0"/>
              </a:rPr>
              <a:pPr/>
              <a:t>5</a:t>
            </a:fld>
            <a:endParaRPr lang="en-GB" altLang="en-US">
              <a:latin typeface="Calibri" pitchFamily="34" charset="0"/>
            </a:endParaRPr>
          </a:p>
        </p:txBody>
      </p:sp>
    </p:spTree>
    <p:extLst>
      <p:ext uri="{BB962C8B-B14F-4D97-AF65-F5344CB8AC3E}">
        <p14:creationId xmlns:p14="http://schemas.microsoft.com/office/powerpoint/2010/main" val="210759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E72BE1BB-D95F-4613-9F10-F345AAABE677}" type="slidenum">
              <a:rPr lang="en-GB" altLang="en-US" smtClean="0"/>
              <a:pPr>
                <a:defRPr/>
              </a:pPr>
              <a:t>6</a:t>
            </a:fld>
            <a:endParaRPr lang="en-GB" altLang="en-US"/>
          </a:p>
        </p:txBody>
      </p:sp>
    </p:spTree>
    <p:extLst>
      <p:ext uri="{BB962C8B-B14F-4D97-AF65-F5344CB8AC3E}">
        <p14:creationId xmlns:p14="http://schemas.microsoft.com/office/powerpoint/2010/main" val="360110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685800" y="114300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CE3D9380-CE10-4EA6-AB53-E907C8E97157}" type="slidenum">
              <a:rPr lang="en-GB" altLang="en-US" smtClean="0">
                <a:latin typeface="Calibri" pitchFamily="34" charset="0"/>
              </a:rPr>
              <a:pPr/>
              <a:t>7</a:t>
            </a:fld>
            <a:endParaRPr lang="en-GB" altLang="en-US">
              <a:latin typeface="Calibri" pitchFamily="34" charset="0"/>
            </a:endParaRPr>
          </a:p>
        </p:txBody>
      </p:sp>
    </p:spTree>
    <p:extLst>
      <p:ext uri="{BB962C8B-B14F-4D97-AF65-F5344CB8AC3E}">
        <p14:creationId xmlns:p14="http://schemas.microsoft.com/office/powerpoint/2010/main" val="140497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E72BE1BB-D95F-4613-9F10-F345AAABE677}" type="slidenum">
              <a:rPr lang="en-GB" altLang="en-US" smtClean="0"/>
              <a:pPr>
                <a:defRPr/>
              </a:pPr>
              <a:t>8</a:t>
            </a:fld>
            <a:endParaRPr lang="en-GB" altLang="en-US"/>
          </a:p>
        </p:txBody>
      </p:sp>
    </p:spTree>
    <p:extLst>
      <p:ext uri="{BB962C8B-B14F-4D97-AF65-F5344CB8AC3E}">
        <p14:creationId xmlns:p14="http://schemas.microsoft.com/office/powerpoint/2010/main" val="4008362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2"/>
          <a:stretch>
            <a:fillRect/>
          </a:stretch>
        </p:blipFill>
        <p:spPr>
          <a:xfrm>
            <a:off x="-18288"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4"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Tree>
    <p:extLst>
      <p:ext uri="{BB962C8B-B14F-4D97-AF65-F5344CB8AC3E}">
        <p14:creationId xmlns:p14="http://schemas.microsoft.com/office/powerpoint/2010/main" val="126468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 name="Title 1">
            <a:extLst>
              <a:ext uri="{FF2B5EF4-FFF2-40B4-BE49-F238E27FC236}">
                <a16:creationId xmlns:a16="http://schemas.microsoft.com/office/drawing/2014/main" id="{63496AF6-6143-470F-B5DE-71E5730DB232}"/>
              </a:ext>
            </a:extLst>
          </p:cNvPr>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342278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9"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652ECCA9-C2A0-494B-B4A6-01B3147F6D95}"/>
              </a:ext>
            </a:extLst>
          </p:cNvPr>
          <p:cNvSpPr>
            <a:spLocks noGrp="1"/>
          </p:cNvSpPr>
          <p:nvPr>
            <p:ph type="title"/>
          </p:nvPr>
        </p:nvSpPr>
        <p:spPr>
          <a:xfrm>
            <a:off x="685800" y="365760"/>
            <a:ext cx="10213848" cy="795528"/>
          </a:xfrm>
        </p:spPr>
        <p:txBody>
          <a:bodyPr/>
          <a:lstStyle/>
          <a:p>
            <a:r>
              <a:rPr lang="en-US"/>
              <a:t>Click to edit Master title style</a:t>
            </a:r>
            <a:endParaRPr lang="en-CA" dirty="0"/>
          </a:p>
        </p:txBody>
      </p:sp>
    </p:spTree>
    <p:extLst>
      <p:ext uri="{BB962C8B-B14F-4D97-AF65-F5344CB8AC3E}">
        <p14:creationId xmlns:p14="http://schemas.microsoft.com/office/powerpoint/2010/main" val="2711718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2" name="Title 1">
            <a:extLst>
              <a:ext uri="{FF2B5EF4-FFF2-40B4-BE49-F238E27FC236}">
                <a16:creationId xmlns:a16="http://schemas.microsoft.com/office/drawing/2014/main" id="{D089F7DF-4377-47A2-B733-FBEECC7CECF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032645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7"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cxnSp>
        <p:nvCxnSpPr>
          <p:cNvPr id="4" name="Straight Connector 3"/>
          <p:cNvCxnSpPr/>
          <p:nvPr userDrawn="1"/>
        </p:nvCxnSpPr>
        <p:spPr>
          <a:xfrm>
            <a:off x="563034" y="744538"/>
            <a:ext cx="11065933" cy="0"/>
          </a:xfrm>
          <a:prstGeom prst="line">
            <a:avLst/>
          </a:prstGeom>
          <a:ln w="6350">
            <a:solidFill>
              <a:srgbClr val="4B4F5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75733" y="1034813"/>
            <a:ext cx="11072569" cy="4800011"/>
          </a:xfrm>
        </p:spPr>
        <p:txBody>
          <a:bodyPr/>
          <a:lstStyle>
            <a:lvl1pPr>
              <a:spcBef>
                <a:spcPts val="600"/>
              </a:spcBef>
              <a:spcAft>
                <a:spcPts val="1200"/>
              </a:spcAft>
              <a:defRPr/>
            </a:lvl1pPr>
            <a:lvl2pPr marL="144000" indent="-144000">
              <a:spcBef>
                <a:spcPts val="0"/>
              </a:spcBef>
              <a:spcAft>
                <a:spcPts val="1200"/>
              </a:spcAft>
              <a:buClr>
                <a:srgbClr val="002567"/>
              </a:buClr>
              <a:buFont typeface="Arial" panose="020B0604020202020204" pitchFamily="34" charset="0"/>
              <a:buChar char="•"/>
              <a:defRPr/>
            </a:lvl2pPr>
            <a:lvl3pPr marL="484187" marR="0" indent="-2857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lang="en-US" sz="1600" kern="1200" noProof="0" dirty="0" smtClean="0">
                <a:solidFill>
                  <a:srgbClr val="4B4F54"/>
                </a:solidFill>
                <a:latin typeface="+mn-lt"/>
                <a:ea typeface="+mn-ea"/>
                <a:cs typeface="+mn-cs"/>
              </a:defRPr>
            </a:lvl3pPr>
            <a:lvl4pPr marL="771525" marR="0" indent="-2857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lang="en-US" sz="1600" kern="1200" noProof="0" dirty="0" smtClean="0">
                <a:solidFill>
                  <a:srgbClr val="4B4F54"/>
                </a:solidFill>
                <a:latin typeface="+mn-lt"/>
                <a:ea typeface="+mn-ea"/>
                <a:cs typeface="+mn-cs"/>
              </a:defRPr>
            </a:lvl4pPr>
            <a:lvl5pPr marL="1057275" marR="0" indent="-2857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lang="en-US" sz="1600" kern="1200" noProof="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noProof="0" dirty="0"/>
              <a:t>Third level </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7672756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chart">
    <p:spTree>
      <p:nvGrpSpPr>
        <p:cNvPr id="1" name=""/>
        <p:cNvGrpSpPr/>
        <p:nvPr/>
      </p:nvGrpSpPr>
      <p:grpSpPr>
        <a:xfrm>
          <a:off x="0" y="0"/>
          <a:ext cx="0" cy="0"/>
          <a:chOff x="0" y="0"/>
          <a:chExt cx="0" cy="0"/>
        </a:xfrm>
      </p:grpSpPr>
      <p:cxnSp>
        <p:nvCxnSpPr>
          <p:cNvPr id="4" name="Straight Connector 3"/>
          <p:cNvCxnSpPr/>
          <p:nvPr userDrawn="1"/>
        </p:nvCxnSpPr>
        <p:spPr>
          <a:xfrm>
            <a:off x="563034" y="744538"/>
            <a:ext cx="11065933" cy="0"/>
          </a:xfrm>
          <a:prstGeom prst="line">
            <a:avLst/>
          </a:prstGeom>
          <a:ln w="6350">
            <a:solidFill>
              <a:srgbClr val="4B4F54"/>
            </a:solidFill>
          </a:ln>
        </p:spPr>
        <p:style>
          <a:lnRef idx="1">
            <a:schemeClr val="accent1"/>
          </a:lnRef>
          <a:fillRef idx="0">
            <a:schemeClr val="accent1"/>
          </a:fillRef>
          <a:effectRef idx="0">
            <a:schemeClr val="accent1"/>
          </a:effectRef>
          <a:fontRef idx="minor">
            <a:schemeClr val="tx1"/>
          </a:fontRef>
        </p:style>
      </p:cxnSp>
      <p:sp>
        <p:nvSpPr>
          <p:cNvPr id="5" name="Chart Placeholder 4"/>
          <p:cNvSpPr>
            <a:spLocks noGrp="1"/>
          </p:cNvSpPr>
          <p:nvPr>
            <p:ph type="chart" sz="quarter" idx="14"/>
          </p:nvPr>
        </p:nvSpPr>
        <p:spPr>
          <a:xfrm>
            <a:off x="575734" y="1034813"/>
            <a:ext cx="11040533" cy="4800012"/>
          </a:xfrm>
        </p:spPr>
        <p:txBody>
          <a:bodyPr rtlCol="0">
            <a:noAutofit/>
          </a:bodyPr>
          <a:lstStyle>
            <a:lvl1pPr>
              <a:defRPr sz="1200"/>
            </a:lvl1pPr>
          </a:lstStyle>
          <a:p>
            <a:pPr lvl="0"/>
            <a:r>
              <a:rPr lang="en-US" noProof="0" dirty="0"/>
              <a:t>Click icon to add chart</a:t>
            </a:r>
            <a:endParaRPr lang="en-GB" noProof="0"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181614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67CF89-0BF6-B8C4-0E70-1425E22C6371}"/>
              </a:ext>
            </a:extLst>
          </p:cNvPr>
          <p:cNvSpPr>
            <a:spLocks noGrp="1"/>
          </p:cNvSpPr>
          <p:nvPr>
            <p:ph type="sldNum" sz="quarter" idx="10"/>
          </p:nvPr>
        </p:nvSpPr>
        <p:spPr/>
        <p:txBody>
          <a:bodyPr/>
          <a:lstStyle/>
          <a:p>
            <a:fld id="{00D53123-EF31-4C08-A865-932FC064F9C8}" type="slidenum">
              <a:rPr lang="en-CA" smtClean="0"/>
              <a:pPr/>
              <a:t>‹#›</a:t>
            </a:fld>
            <a:endParaRPr lang="en-CA" dirty="0"/>
          </a:p>
        </p:txBody>
      </p:sp>
    </p:spTree>
    <p:extLst>
      <p:ext uri="{BB962C8B-B14F-4D97-AF65-F5344CB8AC3E}">
        <p14:creationId xmlns:p14="http://schemas.microsoft.com/office/powerpoint/2010/main" val="296865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8365" cy="6867144"/>
          </a:xfrm>
          <a:prstGeom prst="rect">
            <a:avLst/>
          </a:prstGeom>
        </p:spPr>
      </p:pic>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4"/>
          <a:stretch>
            <a:fillRect/>
          </a:stretch>
        </p:blipFill>
        <p:spPr>
          <a:xfrm>
            <a:off x="567"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5"/>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23238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7707" y="443161"/>
            <a:ext cx="3129934" cy="174964"/>
          </a:xfrm>
          <a:prstGeom prst="rect">
            <a:avLst/>
          </a:prstGeom>
        </p:spPr>
      </p:pic>
      <p:sp>
        <p:nvSpPr>
          <p:cNvPr id="17"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13"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chemeClr val="accent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2"/>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23"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bg1"/>
                </a:solidFill>
                <a:effectLst/>
              </a:rPr>
              <a:t>Diffusion interne uniquement</a:t>
            </a:r>
          </a:p>
        </p:txBody>
      </p:sp>
      <p:sp>
        <p:nvSpPr>
          <p:cNvPr id="10"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endParaRPr lang="en-CA" dirty="0"/>
          </a:p>
        </p:txBody>
      </p:sp>
    </p:spTree>
    <p:extLst>
      <p:ext uri="{BB962C8B-B14F-4D97-AF65-F5344CB8AC3E}">
        <p14:creationId xmlns:p14="http://schemas.microsoft.com/office/powerpoint/2010/main" val="235600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4">
    <p:bg>
      <p:bgPr>
        <a:solidFill>
          <a:schemeClr val="bg1"/>
        </a:solidFill>
        <a:effectLst/>
      </p:bgPr>
    </p:bg>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7432" y="0"/>
            <a:ext cx="12250858" cy="6876288"/>
          </a:xfrm>
          <a:prstGeom prst="rect">
            <a:avLst/>
          </a:prstGeom>
        </p:spPr>
      </p:pic>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3"/>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12"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bg1"/>
                </a:solidFill>
                <a:effectLst/>
              </a:rPr>
              <a:t>Diffusion interne uniquement</a:t>
            </a:r>
          </a:p>
        </p:txBody>
      </p:sp>
      <p:sp>
        <p:nvSpPr>
          <p:cNvPr id="15"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527DB3-560B-4C58-8B98-13AF9D85E0C8}"/>
              </a:ext>
            </a:extLst>
          </p:cNvPr>
          <p:cNvPicPr>
            <a:picLocks/>
          </p:cNvPicPr>
          <p:nvPr userDrawn="1"/>
        </p:nvPicPr>
        <p:blipFill>
          <a:blip r:embed="rId2"/>
          <a:stretch>
            <a:fillRect/>
          </a:stretch>
        </p:blipFill>
        <p:spPr>
          <a:xfrm>
            <a:off x="-9144" y="-9145"/>
            <a:ext cx="12243816" cy="6912864"/>
          </a:xfrm>
          <a:prstGeom prst="rect">
            <a:avLst/>
          </a:prstGeom>
        </p:spPr>
      </p:pic>
      <p:pic>
        <p:nvPicPr>
          <p:cNvPr id="11" name="Picture 10">
            <a:extLst>
              <a:ext uri="{FF2B5EF4-FFF2-40B4-BE49-F238E27FC236}">
                <a16:creationId xmlns:a16="http://schemas.microsoft.com/office/drawing/2014/main" id="{15B3DE7A-DD33-435A-9832-9864F84E371E}"/>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hasCustomPrompt="1"/>
          </p:nvPr>
        </p:nvSpPr>
        <p:spPr>
          <a:xfrm>
            <a:off x="441242" y="1070457"/>
            <a:ext cx="10455357" cy="1081072"/>
          </a:xfrm>
        </p:spPr>
        <p:txBody>
          <a:bodyPr anchor="t" anchorCtr="0">
            <a:normAutofit/>
          </a:bodyPr>
          <a:lstStyle>
            <a:lvl1pPr algn="l">
              <a:defRPr sz="3800">
                <a:solidFill>
                  <a:schemeClr val="tx2"/>
                </a:solidFill>
              </a:defRPr>
            </a:lvl1pPr>
          </a:lstStyle>
          <a:p>
            <a:r>
              <a:rPr lang="en-US" dirty="0"/>
              <a:t>Section title</a:t>
            </a:r>
            <a:endParaRPr lang="en-CA"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tx1"/>
                </a:solidFill>
                <a:effectLst/>
              </a:rPr>
              <a:t>Diffusion interne uniquement</a:t>
            </a:r>
          </a:p>
        </p:txBody>
      </p:sp>
    </p:spTree>
    <p:extLst>
      <p:ext uri="{BB962C8B-B14F-4D97-AF65-F5344CB8AC3E}">
        <p14:creationId xmlns:p14="http://schemas.microsoft.com/office/powerpoint/2010/main" val="11056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205C5E-3B53-421E-A28E-38EB4913E858}"/>
              </a:ext>
            </a:extLst>
          </p:cNvPr>
          <p:cNvPicPr>
            <a:picLocks noChangeAspect="1"/>
          </p:cNvPicPr>
          <p:nvPr userDrawn="1"/>
        </p:nvPicPr>
        <p:blipFill>
          <a:blip r:embed="rId2"/>
          <a:stretch>
            <a:fillRect/>
          </a:stretch>
        </p:blipFill>
        <p:spPr>
          <a:xfrm>
            <a:off x="11283696" y="5797296"/>
            <a:ext cx="728379" cy="78983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9"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tx1"/>
                </a:solidFill>
                <a:effectLst/>
              </a:rPr>
              <a:t>Diffusion interne uniquement</a:t>
            </a:r>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US" dirty="0"/>
              <a:t>Section title</a:t>
            </a:r>
            <a:endParaRPr lang="en-CA" dirty="0"/>
          </a:p>
        </p:txBody>
      </p:sp>
    </p:spTree>
    <p:extLst>
      <p:ext uri="{BB962C8B-B14F-4D97-AF65-F5344CB8AC3E}">
        <p14:creationId xmlns:p14="http://schemas.microsoft.com/office/powerpoint/2010/main" val="254892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BE687-35FE-4164-8F7E-B58CFBE33EF2}"/>
              </a:ext>
            </a:extLst>
          </p:cNvPr>
          <p:cNvPicPr>
            <a:picLocks noChangeAspect="1"/>
          </p:cNvPicPr>
          <p:nvPr userDrawn="1"/>
        </p:nvPicPr>
        <p:blipFill>
          <a:blip r:embed="rId2"/>
          <a:stretch>
            <a:fillRect/>
          </a:stretch>
        </p:blipFill>
        <p:spPr>
          <a:xfrm>
            <a:off x="11283696" y="5797296"/>
            <a:ext cx="728379" cy="78983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0"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tx1"/>
                </a:solidFill>
                <a:effectLst/>
              </a:rPr>
              <a:t>Diffusion interne uniquement</a:t>
            </a:r>
          </a:p>
        </p:txBody>
      </p:sp>
      <p:sp>
        <p:nvSpPr>
          <p:cNvPr id="12"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CA" dirty="0"/>
              <a:t>Thank you</a:t>
            </a:r>
          </a:p>
        </p:txBody>
      </p:sp>
    </p:spTree>
    <p:extLst>
      <p:ext uri="{BB962C8B-B14F-4D97-AF65-F5344CB8AC3E}">
        <p14:creationId xmlns:p14="http://schemas.microsoft.com/office/powerpoint/2010/main" val="392294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a:xfrm>
            <a:off x="5847988" y="6407602"/>
            <a:ext cx="492975" cy="182880"/>
          </a:xfrm>
        </p:spPr>
        <p:txBody>
          <a:bodyPr/>
          <a:lstStyle/>
          <a:p>
            <a:fld id="{00D53123-EF31-4C08-A865-932FC064F9C8}" type="slidenum">
              <a:rPr lang="en-CA" smtClean="0"/>
              <a:pPr/>
              <a:t>‹#›</a:t>
            </a:fld>
            <a:endParaRPr lang="en-CA" dirty="0"/>
          </a:p>
        </p:txBody>
      </p:sp>
      <p:sp>
        <p:nvSpPr>
          <p:cNvPr id="7" name="Title 1">
            <a:extLst>
              <a:ext uri="{FF2B5EF4-FFF2-40B4-BE49-F238E27FC236}">
                <a16:creationId xmlns:a16="http://schemas.microsoft.com/office/drawing/2014/main" id="{ED44F4B7-9B8C-4799-AEEA-05A3EE9EC5B6}"/>
              </a:ext>
            </a:extLst>
          </p:cNvPr>
          <p:cNvSpPr>
            <a:spLocks noGrp="1"/>
          </p:cNvSpPr>
          <p:nvPr>
            <p:ph type="title"/>
          </p:nvPr>
        </p:nvSpPr>
        <p:spPr>
          <a:xfrm>
            <a:off x="685800" y="365126"/>
            <a:ext cx="10210800" cy="798046"/>
          </a:xfrm>
        </p:spPr>
        <p:txBody>
          <a:bodyPr/>
          <a:lstStyle/>
          <a:p>
            <a:r>
              <a:rPr lang="en-US"/>
              <a:t>Click to edit Master title style</a:t>
            </a: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p:txBody>
          <a:bodyPr/>
          <a:lstStyle/>
          <a:p>
            <a:fld id="{00D53123-EF31-4C08-A865-932FC064F9C8}" type="slidenum">
              <a:rPr lang="en-CA" smtClean="0"/>
              <a:pPr/>
              <a:t>‹#›</a:t>
            </a:fld>
            <a:endParaRPr lang="en-CA" dirty="0"/>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BD57E6-D642-4633-BE8D-24D8B16FFC8C}"/>
              </a:ext>
            </a:extLst>
          </p:cNvPr>
          <p:cNvSpPr/>
          <p:nvPr userDrawn="1"/>
        </p:nvSpPr>
        <p:spPr>
          <a:xfrm>
            <a:off x="-9144" y="-9144"/>
            <a:ext cx="12207240" cy="1225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pic>
        <p:nvPicPr>
          <p:cNvPr id="10" name="Picture 9">
            <a:extLst>
              <a:ext uri="{FF2B5EF4-FFF2-40B4-BE49-F238E27FC236}">
                <a16:creationId xmlns:a16="http://schemas.microsoft.com/office/drawing/2014/main" id="{053C1ACB-A81A-4CEE-922C-A7F5AA1EBEDA}"/>
              </a:ext>
            </a:extLst>
          </p:cNvPr>
          <p:cNvPicPr>
            <a:picLocks noChangeAspect="1"/>
          </p:cNvPicPr>
          <p:nvPr userDrawn="1"/>
        </p:nvPicPr>
        <p:blipFill>
          <a:blip r:embed="rId20"/>
          <a:stretch>
            <a:fillRect/>
          </a:stretch>
        </p:blipFill>
        <p:spPr>
          <a:xfrm>
            <a:off x="11283696" y="5795010"/>
            <a:ext cx="728379" cy="789839"/>
          </a:xfrm>
          <a:prstGeom prst="rect">
            <a:avLst/>
          </a:prstGeom>
        </p:spPr>
      </p:pic>
      <p:sp>
        <p:nvSpPr>
          <p:cNvPr id="6" name="Slide Number Placeholder 5">
            <a:extLst>
              <a:ext uri="{FF2B5EF4-FFF2-40B4-BE49-F238E27FC236}">
                <a16:creationId xmlns:a16="http://schemas.microsoft.com/office/drawing/2014/main" id="{1565CCC4-AF7B-49EE-BDA4-ACAA8915851B}"/>
              </a:ext>
            </a:extLst>
          </p:cNvPr>
          <p:cNvSpPr>
            <a:spLocks noGrp="1"/>
          </p:cNvSpPr>
          <p:nvPr userDrawn="1">
            <p:ph type="sldNum" sz="quarter" idx="4"/>
          </p:nvPr>
        </p:nvSpPr>
        <p:spPr>
          <a:xfrm>
            <a:off x="5847988" y="6407602"/>
            <a:ext cx="492975" cy="182880"/>
          </a:xfrm>
          <a:prstGeom prst="rect">
            <a:avLst/>
          </a:prstGeom>
          <a:noFill/>
        </p:spPr>
        <p:txBody>
          <a:bodyPr vert="horz" lIns="0" tIns="0" rIns="0" bIns="0" rtlCol="0" anchor="ctr"/>
          <a:lstStyle>
            <a:lvl1pPr algn="ctr">
              <a:defRPr sz="1000">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89A319DE-B60D-42AD-BAA6-1D3621150E68}"/>
              </a:ext>
            </a:extLst>
          </p:cNvPr>
          <p:cNvSpPr>
            <a:spLocks noGrp="1"/>
          </p:cNvSpPr>
          <p:nvPr userDrawn="1">
            <p:ph type="body" idx="1"/>
          </p:nvPr>
        </p:nvSpPr>
        <p:spPr>
          <a:xfrm>
            <a:off x="685800" y="1418665"/>
            <a:ext cx="10212323" cy="4524935"/>
          </a:xfrm>
          <a:prstGeom prst="rect">
            <a:avLst/>
          </a:prstGeom>
        </p:spPr>
        <p:txBody>
          <a:bodyPr vert="horz" lIns="0" tIns="0" rIns="0" bIns="0" rtlCol="0">
            <a:normAutofit/>
          </a:body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itle Placeholder 1">
            <a:extLst>
              <a:ext uri="{FF2B5EF4-FFF2-40B4-BE49-F238E27FC236}">
                <a16:creationId xmlns:a16="http://schemas.microsoft.com/office/drawing/2014/main" id="{57A4EE2F-F924-4236-8548-F7973D50D790}"/>
              </a:ext>
            </a:extLst>
          </p:cNvPr>
          <p:cNvSpPr>
            <a:spLocks noGrp="1"/>
          </p:cNvSpPr>
          <p:nvPr userDrawn="1">
            <p:ph type="title"/>
          </p:nvPr>
        </p:nvSpPr>
        <p:spPr>
          <a:xfrm>
            <a:off x="685800" y="365126"/>
            <a:ext cx="10210800" cy="798046"/>
          </a:xfrm>
          <a:prstGeom prst="rect">
            <a:avLst/>
          </a:prstGeom>
        </p:spPr>
        <p:txBody>
          <a:bodyPr vert="horz" lIns="0" tIns="0" rIns="0" bIns="0" rtlCol="0" anchor="ctr">
            <a:normAutofit/>
          </a:bodyPr>
          <a:lstStyle/>
          <a:p>
            <a:r>
              <a:rPr lang="en-US" noProof="0"/>
              <a:t>Click to edit Master title style</a:t>
            </a:r>
            <a:endParaRPr lang="en-CA" noProof="0" dirty="0"/>
          </a:p>
        </p:txBody>
      </p:sp>
      <p:pic>
        <p:nvPicPr>
          <p:cNvPr id="8"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85800" y="6394463"/>
            <a:ext cx="1870819" cy="104579"/>
          </a:xfrm>
          <a:prstGeom prst="rect">
            <a:avLst/>
          </a:prstGeom>
        </p:spPr>
      </p:pic>
    </p:spTree>
    <p:extLst>
      <p:ext uri="{BB962C8B-B14F-4D97-AF65-F5344CB8AC3E}">
        <p14:creationId xmlns:p14="http://schemas.microsoft.com/office/powerpoint/2010/main" val="1724841895"/>
      </p:ext>
    </p:extLst>
  </p:cSld>
  <p:clrMap bg1="lt1" tx1="dk1" bg2="lt2" tx2="dk2" accent1="accent1" accent2="accent2" accent3="accent3" accent4="accent4" accent5="accent5" accent6="accent6" hlink="hlink" folHlink="folHlink"/>
  <p:sldLayoutIdLst>
    <p:sldLayoutId id="2147483660" r:id="rId1"/>
    <p:sldLayoutId id="2147483691" r:id="rId2"/>
    <p:sldLayoutId id="2147483664" r:id="rId3"/>
    <p:sldLayoutId id="2147483692" r:id="rId4"/>
    <p:sldLayoutId id="2147483649" r:id="rId5"/>
    <p:sldLayoutId id="2147483651" r:id="rId6"/>
    <p:sldLayoutId id="2147483663" r:id="rId7"/>
    <p:sldLayoutId id="2147483698" r:id="rId8"/>
    <p:sldLayoutId id="2147483694" r:id="rId9"/>
    <p:sldLayoutId id="2147483652" r:id="rId10"/>
    <p:sldLayoutId id="2147483695" r:id="rId11"/>
    <p:sldLayoutId id="2147483653" r:id="rId12"/>
    <p:sldLayoutId id="2147483696" r:id="rId13"/>
    <p:sldLayoutId id="2147483654" r:id="rId14"/>
    <p:sldLayoutId id="2147483697" r:id="rId15"/>
    <p:sldLayoutId id="2147483699" r:id="rId16"/>
    <p:sldLayoutId id="2147483700" r:id="rId17"/>
    <p:sldLayoutId id="2147483701" r:id="rId18"/>
  </p:sldLayoutIdLst>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A"/>
      </a:defPPr>
      <a:lvl1pPr marL="0" algn="l" defTabSz="914400" rtl="0" eaLnBrk="1" latinLnBrk="0" hangingPunct="1">
        <a:defRPr sz="1200" kern="1200">
          <a:solidFill>
            <a:schemeClr val="tx1"/>
          </a:solidFill>
          <a:latin typeface="+mn-lt"/>
          <a:ea typeface="+mn-ea"/>
          <a:cs typeface="+mn-cs"/>
        </a:defRPr>
      </a:lvl1pPr>
      <a:lvl2pPr marL="0" algn="r" defTabSz="914400" rtl="0" eaLnBrk="1" latinLnBrk="0" hangingPunct="1">
        <a:defRPr sz="1200" kern="1200">
          <a:solidFill>
            <a:schemeClr val="tx1"/>
          </a:solidFill>
          <a:latin typeface="+mn-lt"/>
          <a:ea typeface="+mn-ea"/>
          <a:cs typeface="+mn-cs"/>
        </a:defRPr>
      </a:lvl2pPr>
      <a:lvl3pPr marL="0" algn="ctr" defTabSz="914400" rtl="0" eaLnBrk="1" latinLnBrk="0" hangingPunct="1">
        <a:defRPr sz="1200" kern="1200">
          <a:solidFill>
            <a:schemeClr val="tx1"/>
          </a:solidFill>
          <a:latin typeface="+mn-lt"/>
          <a:ea typeface="+mn-ea"/>
          <a:cs typeface="+mn-cs"/>
        </a:defRPr>
      </a:lvl3pPr>
      <a:lvl4pPr marL="0" algn="l" defTabSz="914400" rtl="0" eaLnBrk="1" latinLnBrk="0" hangingPunct="1">
        <a:defRPr sz="1200" kern="1200">
          <a:solidFill>
            <a:schemeClr val="tx1"/>
          </a:solidFill>
          <a:latin typeface="+mn-lt"/>
          <a:ea typeface="+mn-ea"/>
          <a:cs typeface="+mn-cs"/>
        </a:defRPr>
      </a:lvl4pPr>
      <a:lvl5pPr marL="0" algn="l" defTabSz="914400" rtl="0" eaLnBrk="1" latinLnBrk="0" hangingPunct="1">
        <a:defRPr sz="1200" kern="1200">
          <a:solidFill>
            <a:schemeClr val="tx1"/>
          </a:solidFill>
          <a:latin typeface="+mn-lt"/>
          <a:ea typeface="+mn-ea"/>
          <a:cs typeface="+mn-cs"/>
        </a:defRPr>
      </a:lvl5pPr>
      <a:lvl6pPr marL="0" algn="l" defTabSz="914400" rtl="0" eaLnBrk="1" latinLnBrk="0" hangingPunct="1">
        <a:defRPr sz="1200" kern="1200">
          <a:solidFill>
            <a:schemeClr val="tx1"/>
          </a:solidFill>
          <a:latin typeface="+mn-lt"/>
          <a:ea typeface="+mn-ea"/>
          <a:cs typeface="+mn-cs"/>
        </a:defRPr>
      </a:lvl6pPr>
      <a:lvl7pPr marL="0" algn="l" defTabSz="914400" rtl="0" eaLnBrk="1" latinLnBrk="0" hangingPunct="1">
        <a:defRPr sz="1200" kern="1200">
          <a:solidFill>
            <a:schemeClr val="tx1"/>
          </a:solidFill>
          <a:latin typeface="+mn-lt"/>
          <a:ea typeface="+mn-ea"/>
          <a:cs typeface="+mn-cs"/>
        </a:defRPr>
      </a:lvl7pPr>
      <a:lvl8pPr marL="0" algn="l" defTabSz="914400" rtl="0" eaLnBrk="1" latinLnBrk="0" hangingPunct="1">
        <a:defRPr sz="1200" kern="1200">
          <a:solidFill>
            <a:schemeClr val="tx1"/>
          </a:solidFill>
          <a:latin typeface="+mn-lt"/>
          <a:ea typeface="+mn-ea"/>
          <a:cs typeface="+mn-cs"/>
        </a:defRPr>
      </a:lvl8pPr>
      <a:lvl9pPr marL="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2" userDrawn="1">
          <p15:clr>
            <a:srgbClr val="F26B43"/>
          </p15:clr>
        </p15:guide>
        <p15:guide id="4" pos="6864" userDrawn="1">
          <p15:clr>
            <a:srgbClr val="F26B43"/>
          </p15:clr>
        </p15:guide>
        <p15:guide id="5" orient="horz" pos="888" userDrawn="1">
          <p15:clr>
            <a:srgbClr val="F26B43"/>
          </p15:clr>
        </p15:guide>
        <p15:guide id="6"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fr-CA"/>
              <a:t>Novembre 2024</a:t>
            </a:r>
          </a:p>
        </p:txBody>
      </p:sp>
      <p:sp>
        <p:nvSpPr>
          <p:cNvPr id="6" name="Title 5"/>
          <p:cNvSpPr>
            <a:spLocks noGrp="1"/>
          </p:cNvSpPr>
          <p:nvPr>
            <p:ph type="ctrTitle"/>
          </p:nvPr>
        </p:nvSpPr>
        <p:spPr/>
        <p:txBody>
          <a:bodyPr/>
          <a:lstStyle/>
          <a:p>
            <a:r>
              <a:rPr lang="fr-CA"/>
              <a:t>Revue des marchés des capitaux</a:t>
            </a:r>
          </a:p>
        </p:txBody>
      </p:sp>
    </p:spTree>
    <p:extLst>
      <p:ext uri="{BB962C8B-B14F-4D97-AF65-F5344CB8AC3E}">
        <p14:creationId xmlns:p14="http://schemas.microsoft.com/office/powerpoint/2010/main" val="72929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676650" y="2759076"/>
            <a:ext cx="1822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19" tIns="42759" rIns="85519" bIns="42759">
            <a:spAutoFit/>
          </a:bodyPr>
          <a:lstStyle>
            <a:lvl1pPr defTabSz="954088">
              <a:spcBef>
                <a:spcPts val="1000"/>
              </a:spcBef>
              <a:buFont typeface="Arial" pitchFamily="34" charset="0"/>
              <a:defRPr>
                <a:solidFill>
                  <a:srgbClr val="4B4F54"/>
                </a:solidFill>
                <a:latin typeface="Arial" pitchFamily="34" charset="0"/>
                <a:ea typeface="MS PGothic" pitchFamily="34" charset="-128"/>
              </a:defRPr>
            </a:lvl1pPr>
            <a:lvl2pPr marL="742950" indent="-285750" defTabSz="954088">
              <a:spcBef>
                <a:spcPts val="500"/>
              </a:spcBef>
              <a:buFont typeface="Arial" pitchFamily="34" charset="0"/>
              <a:defRPr>
                <a:solidFill>
                  <a:srgbClr val="4B4F54"/>
                </a:solidFill>
                <a:latin typeface="Arial" pitchFamily="34" charset="0"/>
                <a:ea typeface="MS PGothic" pitchFamily="34" charset="-128"/>
              </a:defRPr>
            </a:lvl2pPr>
            <a:lvl3pPr marL="1143000" indent="-228600" defTabSz="954088">
              <a:spcBef>
                <a:spcPts val="500"/>
              </a:spcBef>
              <a:buFont typeface="Arial" pitchFamily="34" charset="0"/>
              <a:defRPr sz="1600">
                <a:solidFill>
                  <a:srgbClr val="4B4F54"/>
                </a:solidFill>
                <a:latin typeface="Arial" pitchFamily="34" charset="0"/>
                <a:ea typeface="MS PGothic" pitchFamily="34" charset="-128"/>
              </a:defRPr>
            </a:lvl3pPr>
            <a:lvl4pPr marL="1600200" indent="-228600" defTabSz="954088">
              <a:spcBef>
                <a:spcPts val="500"/>
              </a:spcBef>
              <a:buFont typeface="Arial" pitchFamily="34" charset="0"/>
              <a:defRPr sz="1600">
                <a:solidFill>
                  <a:srgbClr val="4B4F54"/>
                </a:solidFill>
                <a:latin typeface="Arial" pitchFamily="34" charset="0"/>
                <a:ea typeface="MS PGothic" pitchFamily="34" charset="-128"/>
              </a:defRPr>
            </a:lvl4pPr>
            <a:lvl5pPr marL="2057400" indent="-228600" defTabSz="954088">
              <a:spcBef>
                <a:spcPts val="500"/>
              </a:spcBef>
              <a:buFont typeface="Arial" pitchFamily="34" charset="0"/>
              <a:defRPr sz="1600">
                <a:solidFill>
                  <a:srgbClr val="4B4F54"/>
                </a:solidFill>
                <a:latin typeface="Arial" pitchFamily="34" charset="0"/>
                <a:ea typeface="MS PGothic" pitchFamily="34" charset="-128"/>
              </a:defRPr>
            </a:lvl5pPr>
            <a:lvl6pPr marL="2514600" indent="-228600" defTabSz="954088"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defTabSz="954088"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defTabSz="954088"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defTabSz="954088"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eaLnBrk="1" hangingPunct="1">
              <a:spcBef>
                <a:spcPct val="50000"/>
              </a:spcBef>
              <a:buFontTx/>
              <a:buNone/>
            </a:pPr>
            <a:endParaRPr lang="en-US" altLang="en-US" sz="900" b="1" i="1">
              <a:solidFill>
                <a:srgbClr val="0000FF"/>
              </a:solidFill>
              <a:latin typeface="Times New Roman" pitchFamily="18" charset="0"/>
              <a:ea typeface="Batang" pitchFamily="18" charset="-127"/>
            </a:endParaRPr>
          </a:p>
        </p:txBody>
      </p:sp>
      <p:sp>
        <p:nvSpPr>
          <p:cNvPr id="15364" name="Rectangle 16"/>
          <p:cNvSpPr>
            <a:spLocks noChangeArrowheads="1"/>
          </p:cNvSpPr>
          <p:nvPr/>
        </p:nvSpPr>
        <p:spPr bwMode="auto">
          <a:xfrm>
            <a:off x="1730375" y="327025"/>
            <a:ext cx="85407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0" tIns="41015" rIns="82030" bIns="41015"/>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0"/>
              </a:spcBef>
              <a:buFontTx/>
              <a:buNone/>
            </a:pPr>
            <a:endParaRPr lang="en-US" altLang="en-US" sz="2200" b="1">
              <a:solidFill>
                <a:srgbClr val="002144"/>
              </a:solidFill>
            </a:endParaRPr>
          </a:p>
        </p:txBody>
      </p:sp>
      <p:sp>
        <p:nvSpPr>
          <p:cNvPr id="3" name="Content Placeholder 2"/>
          <p:cNvSpPr>
            <a:spLocks noGrp="1"/>
          </p:cNvSpPr>
          <p:nvPr>
            <p:ph idx="1"/>
          </p:nvPr>
        </p:nvSpPr>
        <p:spPr>
          <a:xfrm>
            <a:off x="451692" y="1239166"/>
            <a:ext cx="11391441" cy="2858271"/>
          </a:xfrm>
        </p:spPr>
        <p:txBody>
          <a:bodyPr>
            <a:noAutofit/>
          </a:bodyPr>
          <a:lstStyle/>
          <a:p>
            <a:pPr marL="171450" marR="0" indent="-171450">
              <a:lnSpc>
                <a:spcPct val="107000"/>
              </a:lnSpc>
              <a:spcBef>
                <a:spcPts val="0"/>
              </a:spcBef>
              <a:spcAft>
                <a:spcPts val="800"/>
              </a:spcAft>
              <a:buFont typeface="Arial" panose="020B0604020202020204" pitchFamily="34" charset="0"/>
              <a:buChar char="•"/>
            </a:pPr>
            <a:r>
              <a:rPr lang="fr-CA" sz="1200">
                <a:effectLst/>
                <a:latin typeface="Arial" panose="020B0604020202020204" pitchFamily="34" charset="0"/>
                <a:ea typeface="Calibri" panose="020F0502020204030204" pitchFamily="34" charset="0"/>
              </a:rPr>
              <a:t>La guerre contre l’inflation étant gagnée et les banques centrales réduisant diligemment leurs taux, la possibilité d’un atterrissage en douceur de l’économie est de plus en plus grande. Les données économiques robustes, combinées à l’atténuation des tensions inflationnistes et à l’assouplissement des conditions financières, nous ont incités à réduire nos probabilités de récession, passées de 40 % au trimestre précédent et de 30 % il y a quelques semaines, à 25 %. Bien qu’un résultat négatif demeure possible, nous prévoyons qu’un ralentissement de l’économie sera d’une faible ampleur et d’une durée relativement courte.</a:t>
            </a:r>
          </a:p>
          <a:p>
            <a:pPr marL="171450" marR="0" indent="-171450">
              <a:lnSpc>
                <a:spcPct val="107000"/>
              </a:lnSpc>
              <a:spcBef>
                <a:spcPts val="0"/>
              </a:spcBef>
              <a:spcAft>
                <a:spcPts val="800"/>
              </a:spcAft>
              <a:buFont typeface="Arial" panose="020B0604020202020204" pitchFamily="34" charset="0"/>
              <a:buChar char="•"/>
            </a:pPr>
            <a:r>
              <a:rPr lang="fr-CA" sz="1200">
                <a:effectLst/>
                <a:latin typeface="Arial" panose="020B0604020202020204" pitchFamily="34" charset="0"/>
                <a:ea typeface="Calibri" panose="020F0502020204030204" pitchFamily="34" charset="0"/>
              </a:rPr>
              <a:t>Cela dit, plusieurs risques subsistent, qu’il s’agisse de l’évolution rapide des tensions géopolitiques au Moyen-Orient, des défis économiques de la Chine ou des répercussions de l’élection de Donald Trump. L’incertitude est élevée et l’éventail des résultats possibles est large, bien que notre hypothèse de base soit celle d’une croissance modérée et d’une inflation modeste cette année et l’an prochain, ce qui correspond à peu près aux prévisions générales. </a:t>
            </a:r>
          </a:p>
        </p:txBody>
      </p:sp>
      <p:sp>
        <p:nvSpPr>
          <p:cNvPr id="15365" name="Title 1"/>
          <p:cNvSpPr>
            <a:spLocks noGrp="1"/>
          </p:cNvSpPr>
          <p:nvPr>
            <p:ph type="title"/>
          </p:nvPr>
        </p:nvSpPr>
        <p:spPr/>
        <p:txBody>
          <a:bodyPr/>
          <a:lstStyle/>
          <a:p>
            <a:pPr eaLnBrk="1" hangingPunct="1"/>
            <a:r>
              <a:rPr lang="fr-CA"/>
              <a:t>Économie</a:t>
            </a:r>
          </a:p>
        </p:txBody>
      </p:sp>
      <p:sp>
        <p:nvSpPr>
          <p:cNvPr id="4" name="Slide Number Placeholder 3"/>
          <p:cNvSpPr>
            <a:spLocks noGrp="1"/>
          </p:cNvSpPr>
          <p:nvPr>
            <p:ph type="sldNum" sz="quarter" idx="12"/>
          </p:nvPr>
        </p:nvSpPr>
        <p:spPr/>
        <p:txBody>
          <a:bodyPr/>
          <a:lstStyle/>
          <a:p>
            <a:fld id="{00D53123-EF31-4C08-A865-932FC064F9C8}" type="slidenum">
              <a:rPr lang="en-CA" smtClean="0"/>
              <a:pPr/>
              <a:t>2</a:t>
            </a:fld>
            <a:endParaRPr lang="en-CA"/>
          </a:p>
        </p:txBody>
      </p:sp>
      <p:pic>
        <p:nvPicPr>
          <p:cNvPr id="7" name="Picture 6">
            <a:extLst>
              <a:ext uri="{FF2B5EF4-FFF2-40B4-BE49-F238E27FC236}">
                <a16:creationId xmlns:a16="http://schemas.microsoft.com/office/drawing/2014/main" id="{3CA7425A-6FBE-67F7-BEF1-451B78D0EAA9}"/>
              </a:ext>
            </a:extLst>
          </p:cNvPr>
          <p:cNvPicPr/>
          <p:nvPr/>
        </p:nvPicPr>
        <p:blipFill>
          <a:blip r:embed="rId3"/>
          <a:stretch>
            <a:fillRect/>
          </a:stretch>
        </p:blipFill>
        <p:spPr>
          <a:xfrm>
            <a:off x="6239427" y="2668301"/>
            <a:ext cx="4316683" cy="3721497"/>
          </a:xfrm>
          <a:prstGeom prst="rect">
            <a:avLst/>
          </a:prstGeom>
        </p:spPr>
      </p:pic>
      <p:pic>
        <p:nvPicPr>
          <p:cNvPr id="9" name="Picture 2">
            <a:extLst>
              <a:ext uri="{FF2B5EF4-FFF2-40B4-BE49-F238E27FC236}">
                <a16:creationId xmlns:a16="http://schemas.microsoft.com/office/drawing/2014/main" id="{BE4DEC3F-B112-4275-A598-7789E4368D8B}"/>
              </a:ext>
            </a:extLst>
          </p:cNvPr>
          <p:cNvPicPr/>
          <p:nvPr/>
        </p:nvPicPr>
        <p:blipFill>
          <a:blip r:embed="rId4"/>
          <a:stretch>
            <a:fillRect/>
          </a:stretch>
        </p:blipFill>
        <p:spPr>
          <a:xfrm>
            <a:off x="1007271" y="2759076"/>
            <a:ext cx="4786310" cy="3525372"/>
          </a:xfrm>
          <a:prstGeom prst="rect">
            <a:avLst/>
          </a:prstGeom>
          <a:solidFill>
            <a:schemeClr val="bg1"/>
          </a:solidFill>
        </p:spPr>
      </p:pic>
      <p:sp>
        <p:nvSpPr>
          <p:cNvPr id="254" name="Rectangle 202"/>
          <p:cNvSpPr>
            <a:spLocks noChangeArrowheads="1"/>
          </p:cNvSpPr>
          <p:nvPr/>
        </p:nvSpPr>
        <p:spPr bwMode="auto">
          <a:xfrm>
            <a:off x="1268413" y="5618164"/>
            <a:ext cx="330200" cy="2000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-7,0</a:t>
            </a:r>
          </a:p>
        </p:txBody>
      </p:sp>
      <p:sp>
        <p:nvSpPr>
          <p:cNvPr id="255" name="Rectangle 203"/>
          <p:cNvSpPr>
            <a:spLocks noChangeArrowheads="1"/>
          </p:cNvSpPr>
          <p:nvPr/>
        </p:nvSpPr>
        <p:spPr bwMode="auto">
          <a:xfrm>
            <a:off x="1268413" y="5434014"/>
            <a:ext cx="330200" cy="2000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-6,0</a:t>
            </a:r>
          </a:p>
        </p:txBody>
      </p:sp>
      <p:sp>
        <p:nvSpPr>
          <p:cNvPr id="256" name="Rectangle 204"/>
          <p:cNvSpPr>
            <a:spLocks noChangeArrowheads="1"/>
          </p:cNvSpPr>
          <p:nvPr/>
        </p:nvSpPr>
        <p:spPr bwMode="auto">
          <a:xfrm>
            <a:off x="1268413" y="5245101"/>
            <a:ext cx="330200" cy="2000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-5,0</a:t>
            </a:r>
          </a:p>
        </p:txBody>
      </p:sp>
      <p:sp>
        <p:nvSpPr>
          <p:cNvPr id="257" name="Rectangle 205"/>
          <p:cNvSpPr>
            <a:spLocks noChangeArrowheads="1"/>
          </p:cNvSpPr>
          <p:nvPr/>
        </p:nvSpPr>
        <p:spPr bwMode="auto">
          <a:xfrm>
            <a:off x="1268413" y="5057776"/>
            <a:ext cx="330200" cy="2000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-4,0</a:t>
            </a:r>
          </a:p>
        </p:txBody>
      </p:sp>
      <p:sp>
        <p:nvSpPr>
          <p:cNvPr id="258" name="Rectangle 207"/>
          <p:cNvSpPr>
            <a:spLocks noChangeArrowheads="1"/>
          </p:cNvSpPr>
          <p:nvPr/>
        </p:nvSpPr>
        <p:spPr bwMode="auto">
          <a:xfrm>
            <a:off x="1268413" y="4873626"/>
            <a:ext cx="330200" cy="2000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-3,0</a:t>
            </a:r>
          </a:p>
        </p:txBody>
      </p:sp>
      <p:sp>
        <p:nvSpPr>
          <p:cNvPr id="259" name="Rectangle 208"/>
          <p:cNvSpPr>
            <a:spLocks noChangeArrowheads="1"/>
          </p:cNvSpPr>
          <p:nvPr/>
        </p:nvSpPr>
        <p:spPr bwMode="auto">
          <a:xfrm>
            <a:off x="1268413" y="4684713"/>
            <a:ext cx="330200" cy="2000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-2,0</a:t>
            </a:r>
          </a:p>
        </p:txBody>
      </p:sp>
      <p:sp>
        <p:nvSpPr>
          <p:cNvPr id="260" name="Rectangle 209"/>
          <p:cNvSpPr>
            <a:spLocks noChangeArrowheads="1"/>
          </p:cNvSpPr>
          <p:nvPr/>
        </p:nvSpPr>
        <p:spPr bwMode="auto">
          <a:xfrm>
            <a:off x="1268413" y="4497388"/>
            <a:ext cx="330200" cy="2000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-1,0</a:t>
            </a:r>
          </a:p>
        </p:txBody>
      </p:sp>
      <p:sp>
        <p:nvSpPr>
          <p:cNvPr id="261" name="Rectangle 210"/>
          <p:cNvSpPr>
            <a:spLocks noChangeArrowheads="1"/>
          </p:cNvSpPr>
          <p:nvPr/>
        </p:nvSpPr>
        <p:spPr bwMode="auto">
          <a:xfrm>
            <a:off x="1314450" y="4313238"/>
            <a:ext cx="279400" cy="1984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0,0</a:t>
            </a:r>
          </a:p>
        </p:txBody>
      </p:sp>
      <p:sp>
        <p:nvSpPr>
          <p:cNvPr id="262" name="Rectangle 211"/>
          <p:cNvSpPr>
            <a:spLocks noChangeArrowheads="1"/>
          </p:cNvSpPr>
          <p:nvPr/>
        </p:nvSpPr>
        <p:spPr bwMode="auto">
          <a:xfrm>
            <a:off x="1314450" y="4125913"/>
            <a:ext cx="279400" cy="2000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1,0</a:t>
            </a:r>
          </a:p>
        </p:txBody>
      </p:sp>
      <p:sp>
        <p:nvSpPr>
          <p:cNvPr id="263" name="Rectangle 212"/>
          <p:cNvSpPr>
            <a:spLocks noChangeArrowheads="1"/>
          </p:cNvSpPr>
          <p:nvPr/>
        </p:nvSpPr>
        <p:spPr bwMode="auto">
          <a:xfrm>
            <a:off x="1314450" y="3937001"/>
            <a:ext cx="279400" cy="2000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2,0</a:t>
            </a:r>
          </a:p>
        </p:txBody>
      </p:sp>
      <p:sp>
        <p:nvSpPr>
          <p:cNvPr id="264" name="Rectangle 213"/>
          <p:cNvSpPr>
            <a:spLocks noChangeArrowheads="1"/>
          </p:cNvSpPr>
          <p:nvPr/>
        </p:nvSpPr>
        <p:spPr bwMode="auto">
          <a:xfrm>
            <a:off x="1314450" y="3752851"/>
            <a:ext cx="279400" cy="1984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3,0</a:t>
            </a:r>
          </a:p>
        </p:txBody>
      </p:sp>
      <p:sp>
        <p:nvSpPr>
          <p:cNvPr id="265" name="Rectangle 214"/>
          <p:cNvSpPr>
            <a:spLocks noChangeArrowheads="1"/>
          </p:cNvSpPr>
          <p:nvPr/>
        </p:nvSpPr>
        <p:spPr bwMode="auto">
          <a:xfrm>
            <a:off x="1314450" y="3565526"/>
            <a:ext cx="279400" cy="2000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4,0</a:t>
            </a:r>
          </a:p>
        </p:txBody>
      </p:sp>
      <p:sp>
        <p:nvSpPr>
          <p:cNvPr id="266" name="Rectangle 215"/>
          <p:cNvSpPr>
            <a:spLocks noChangeArrowheads="1"/>
          </p:cNvSpPr>
          <p:nvPr/>
        </p:nvSpPr>
        <p:spPr bwMode="auto">
          <a:xfrm>
            <a:off x="1314450" y="3376613"/>
            <a:ext cx="279400" cy="2000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5,0</a:t>
            </a:r>
          </a:p>
        </p:txBody>
      </p:sp>
      <p:sp>
        <p:nvSpPr>
          <p:cNvPr id="267" name="Rectangle 216"/>
          <p:cNvSpPr>
            <a:spLocks noChangeArrowheads="1"/>
          </p:cNvSpPr>
          <p:nvPr/>
        </p:nvSpPr>
        <p:spPr bwMode="auto">
          <a:xfrm>
            <a:off x="1314450" y="3192463"/>
            <a:ext cx="279400" cy="1984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6,0</a:t>
            </a:r>
          </a:p>
        </p:txBody>
      </p:sp>
      <p:sp>
        <p:nvSpPr>
          <p:cNvPr id="268" name="Rectangle 228"/>
          <p:cNvSpPr>
            <a:spLocks noChangeArrowheads="1"/>
          </p:cNvSpPr>
          <p:nvPr/>
        </p:nvSpPr>
        <p:spPr bwMode="auto">
          <a:xfrm>
            <a:off x="1900238" y="4449763"/>
            <a:ext cx="609600" cy="1317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a:ln>
                  <a:noFill/>
                </a:ln>
                <a:solidFill>
                  <a:srgbClr val="000000"/>
                </a:solidFill>
                <a:effectLst/>
                <a:latin typeface="Arial" panose="020B0604020202020204" pitchFamily="34" charset="0"/>
              </a:rPr>
              <a:t>2021 : 4,7 %</a:t>
            </a:r>
          </a:p>
        </p:txBody>
      </p:sp>
      <p:sp>
        <p:nvSpPr>
          <p:cNvPr id="269" name="Rectangle 232"/>
          <p:cNvSpPr>
            <a:spLocks noChangeArrowheads="1"/>
          </p:cNvSpPr>
          <p:nvPr/>
        </p:nvSpPr>
        <p:spPr bwMode="auto">
          <a:xfrm>
            <a:off x="1900238" y="4618038"/>
            <a:ext cx="609600" cy="1317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a:ln>
                  <a:noFill/>
                </a:ln>
                <a:solidFill>
                  <a:srgbClr val="000000"/>
                </a:solidFill>
                <a:effectLst/>
                <a:latin typeface="Arial" panose="020B0604020202020204" pitchFamily="34" charset="0"/>
              </a:rPr>
              <a:t>2022 : 2,4 %</a:t>
            </a:r>
          </a:p>
        </p:txBody>
      </p:sp>
      <p:sp>
        <p:nvSpPr>
          <p:cNvPr id="270" name="Rectangle 236"/>
          <p:cNvSpPr>
            <a:spLocks noChangeArrowheads="1"/>
          </p:cNvSpPr>
          <p:nvPr/>
        </p:nvSpPr>
        <p:spPr bwMode="auto">
          <a:xfrm>
            <a:off x="1900238" y="4786313"/>
            <a:ext cx="609600" cy="1317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a:ln>
                  <a:noFill/>
                </a:ln>
                <a:solidFill>
                  <a:srgbClr val="000000"/>
                </a:solidFill>
                <a:effectLst/>
                <a:latin typeface="Arial" panose="020B0604020202020204" pitchFamily="34" charset="0"/>
              </a:rPr>
              <a:t>2023 : 1,5 %</a:t>
            </a:r>
          </a:p>
        </p:txBody>
      </p:sp>
      <p:sp>
        <p:nvSpPr>
          <p:cNvPr id="271" name="Rectangle 240"/>
          <p:cNvSpPr>
            <a:spLocks noChangeArrowheads="1"/>
          </p:cNvSpPr>
          <p:nvPr/>
        </p:nvSpPr>
        <p:spPr bwMode="auto">
          <a:xfrm>
            <a:off x="1900238" y="4954588"/>
            <a:ext cx="609600" cy="1317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a:ln>
                  <a:noFill/>
                </a:ln>
                <a:solidFill>
                  <a:srgbClr val="000000"/>
                </a:solidFill>
                <a:effectLst/>
                <a:latin typeface="Arial" panose="020B0604020202020204" pitchFamily="34" charset="0"/>
              </a:rPr>
              <a:t>2024 : 1,5 %</a:t>
            </a:r>
          </a:p>
        </p:txBody>
      </p:sp>
      <p:sp>
        <p:nvSpPr>
          <p:cNvPr id="272" name="Rectangle 244"/>
          <p:cNvSpPr>
            <a:spLocks noChangeArrowheads="1"/>
          </p:cNvSpPr>
          <p:nvPr/>
        </p:nvSpPr>
        <p:spPr bwMode="auto">
          <a:xfrm>
            <a:off x="1900238" y="5122863"/>
            <a:ext cx="609600" cy="1317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a:ln>
                  <a:noFill/>
                </a:ln>
                <a:solidFill>
                  <a:srgbClr val="000000"/>
                </a:solidFill>
                <a:effectLst/>
                <a:latin typeface="Arial" panose="020B0604020202020204" pitchFamily="34" charset="0"/>
              </a:rPr>
              <a:t>2025 : 1,5 %</a:t>
            </a:r>
          </a:p>
        </p:txBody>
      </p:sp>
      <p:sp>
        <p:nvSpPr>
          <p:cNvPr id="310" name="Rectangle 273"/>
          <p:cNvSpPr>
            <a:spLocks noChangeArrowheads="1"/>
          </p:cNvSpPr>
          <p:nvPr/>
        </p:nvSpPr>
        <p:spPr bwMode="auto">
          <a:xfrm>
            <a:off x="7171532" y="2769394"/>
            <a:ext cx="2322512" cy="20478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1" i="0" u="none" strike="noStrike" cap="none" normalizeH="0" baseline="0">
                <a:ln>
                  <a:noFill/>
                </a:ln>
                <a:solidFill>
                  <a:srgbClr val="1A1A1A"/>
                </a:solidFill>
                <a:effectLst/>
                <a:latin typeface="Arial" panose="020B0604020202020204" pitchFamily="34" charset="0"/>
              </a:rPr>
              <a:t>Indices mondiaux des directeurs d’achats</a:t>
            </a:r>
          </a:p>
        </p:txBody>
      </p:sp>
      <p:sp>
        <p:nvSpPr>
          <p:cNvPr id="311" name="Rectangle 275"/>
          <p:cNvSpPr>
            <a:spLocks noChangeArrowheads="1"/>
          </p:cNvSpPr>
          <p:nvPr/>
        </p:nvSpPr>
        <p:spPr bwMode="auto">
          <a:xfrm>
            <a:off x="7110413" y="5291138"/>
            <a:ext cx="1758950" cy="1492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a:ln>
                  <a:noFill/>
                </a:ln>
                <a:solidFill>
                  <a:srgbClr val="1A1A1A"/>
                </a:solidFill>
                <a:effectLst/>
                <a:latin typeface="Arial" panose="020B0604020202020204" pitchFamily="34" charset="0"/>
              </a:rPr>
              <a:t>Indice mondial PMI secteur manuf. J.P. Morgan (dernier relevé : 49,4)</a:t>
            </a:r>
          </a:p>
        </p:txBody>
      </p:sp>
      <p:sp>
        <p:nvSpPr>
          <p:cNvPr id="312" name="Rectangle 277"/>
          <p:cNvSpPr>
            <a:spLocks noChangeArrowheads="1"/>
          </p:cNvSpPr>
          <p:nvPr/>
        </p:nvSpPr>
        <p:spPr bwMode="auto">
          <a:xfrm>
            <a:off x="7110413" y="5413375"/>
            <a:ext cx="1355725" cy="1492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a:ln>
                  <a:noFill/>
                </a:ln>
                <a:solidFill>
                  <a:srgbClr val="1A1A1A"/>
                </a:solidFill>
                <a:effectLst/>
                <a:latin typeface="Arial" panose="020B0604020202020204" pitchFamily="34" charset="0"/>
              </a:rPr>
              <a:t>Indice PMI secteur manuf. É.-U. ISM (dernier relevé : 46,5)</a:t>
            </a:r>
          </a:p>
        </p:txBody>
      </p:sp>
      <p:sp>
        <p:nvSpPr>
          <p:cNvPr id="313" name="Rectangle 279"/>
          <p:cNvSpPr>
            <a:spLocks noChangeArrowheads="1"/>
          </p:cNvSpPr>
          <p:nvPr/>
        </p:nvSpPr>
        <p:spPr bwMode="auto">
          <a:xfrm>
            <a:off x="7110413" y="5540375"/>
            <a:ext cx="1222375" cy="1492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a:ln>
                  <a:noFill/>
                </a:ln>
                <a:solidFill>
                  <a:srgbClr val="1A1A1A"/>
                </a:solidFill>
                <a:effectLst/>
                <a:latin typeface="Arial" panose="020B0604020202020204" pitchFamily="34" charset="0"/>
              </a:rPr>
              <a:t>Indice PMI secteur manuf. Chine (dernier relevé : 50,3)</a:t>
            </a:r>
          </a:p>
        </p:txBody>
      </p:sp>
      <p:sp>
        <p:nvSpPr>
          <p:cNvPr id="314" name="Rectangle 281"/>
          <p:cNvSpPr>
            <a:spLocks noChangeArrowheads="1"/>
          </p:cNvSpPr>
          <p:nvPr/>
        </p:nvSpPr>
        <p:spPr bwMode="auto">
          <a:xfrm>
            <a:off x="7110413" y="5662613"/>
            <a:ext cx="1408112" cy="1508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a:ln>
                  <a:noFill/>
                </a:ln>
                <a:solidFill>
                  <a:srgbClr val="1A1A1A"/>
                </a:solidFill>
                <a:effectLst/>
                <a:latin typeface="Arial" panose="020B0604020202020204" pitchFamily="34" charset="0"/>
              </a:rPr>
              <a:t>Indice PMI secteur manuf. zone euro (dernier relevé : 46,0)</a:t>
            </a:r>
          </a:p>
        </p:txBody>
      </p:sp>
      <p:sp>
        <p:nvSpPr>
          <p:cNvPr id="315" name="Rectangle 282"/>
          <p:cNvSpPr>
            <a:spLocks noChangeArrowheads="1"/>
          </p:cNvSpPr>
          <p:nvPr/>
        </p:nvSpPr>
        <p:spPr bwMode="auto">
          <a:xfrm>
            <a:off x="6543675" y="6160349"/>
            <a:ext cx="2767012" cy="1508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Nota : Données en date du 31 octobre 2024. Sources : Macrobond, RBC GMA.</a:t>
            </a:r>
          </a:p>
        </p:txBody>
      </p:sp>
    </p:spTree>
    <p:extLst>
      <p:ext uri="{BB962C8B-B14F-4D97-AF65-F5344CB8AC3E}">
        <p14:creationId xmlns:p14="http://schemas.microsoft.com/office/powerpoint/2010/main" val="249399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655763" y="1242085"/>
            <a:ext cx="88741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lstStyle>
            <a:lvl1pPr marL="285750" indent="-285750">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lnSpc>
                <a:spcPct val="115000"/>
              </a:lnSpc>
              <a:spcBef>
                <a:spcPct val="20000"/>
              </a:spcBef>
              <a:buClr>
                <a:srgbClr val="B8A970"/>
              </a:buClr>
              <a:buFont typeface="Wingdings" pitchFamily="2" charset="2"/>
              <a:buChar char="§"/>
            </a:pPr>
            <a:endParaRPr lang="en-US" altLang="en-US" sz="1400">
              <a:solidFill>
                <a:srgbClr val="002144"/>
              </a:solidFill>
            </a:endParaRPr>
          </a:p>
        </p:txBody>
      </p:sp>
      <p:sp>
        <p:nvSpPr>
          <p:cNvPr id="2" name="Content Placeholder 1"/>
          <p:cNvSpPr>
            <a:spLocks noGrp="1"/>
          </p:cNvSpPr>
          <p:nvPr>
            <p:ph idx="1"/>
          </p:nvPr>
        </p:nvSpPr>
        <p:spPr>
          <a:xfrm>
            <a:off x="519877" y="1338180"/>
            <a:ext cx="10746830" cy="4524935"/>
          </a:xfrm>
        </p:spPr>
        <p:txBody>
          <a:bodyPr>
            <a:normAutofit/>
          </a:bodyPr>
          <a:lstStyle/>
          <a:p>
            <a:pPr marL="171450" indent="-171450">
              <a:lnSpc>
                <a:spcPct val="87000"/>
              </a:lnSpc>
              <a:spcBef>
                <a:spcPts val="0"/>
              </a:spcBef>
              <a:spcAft>
                <a:spcPts val="600"/>
              </a:spcAft>
              <a:buFont typeface="Arial" panose="020B0604020202020204" pitchFamily="34" charset="0"/>
              <a:buChar char="•"/>
            </a:pPr>
            <a:r>
              <a:rPr lang="fr-CA" sz="1050" dirty="0">
                <a:solidFill>
                  <a:srgbClr val="000000"/>
                </a:solidFill>
                <a:latin typeface="+mj-lt"/>
              </a:rPr>
              <a:t>En octobre, la Banque du Canada (</a:t>
            </a:r>
            <a:r>
              <a:rPr lang="fr-CA" sz="1050" dirty="0" err="1">
                <a:solidFill>
                  <a:srgbClr val="000000"/>
                </a:solidFill>
                <a:latin typeface="+mj-lt"/>
              </a:rPr>
              <a:t>BdC</a:t>
            </a:r>
            <a:r>
              <a:rPr lang="fr-CA" sz="1050" dirty="0">
                <a:solidFill>
                  <a:srgbClr val="000000"/>
                </a:solidFill>
                <a:latin typeface="+mj-lt"/>
              </a:rPr>
              <a:t>) a abaissé son taux directeur de 50 points de base pour le porter à 3,75 %, accélérant ainsi le rythme d’assouplissement par rapport aux trois réunions précédentes. Cette baisse était largement attendue, puisque de récents indicateurs économiques tels que la baisse de l’inflation et l’augmentation du chômage ont mis en évidence la faiblesse de l’économie et la nécessité d’un assouplissement supplémentaire. La </a:t>
            </a:r>
            <a:r>
              <a:rPr lang="fr-CA" sz="1050" dirty="0" err="1">
                <a:solidFill>
                  <a:srgbClr val="000000"/>
                </a:solidFill>
                <a:latin typeface="+mj-lt"/>
              </a:rPr>
              <a:t>BdC</a:t>
            </a:r>
            <a:r>
              <a:rPr lang="fr-CA" sz="1050" dirty="0">
                <a:solidFill>
                  <a:srgbClr val="000000"/>
                </a:solidFill>
                <a:latin typeface="+mj-lt"/>
              </a:rPr>
              <a:t> a noté que les risques entourant l’inflation sont maintenant « équilibrés ». Elle a indiqué que l’ère post-pandémique de forte inflation est révolue, et que sa priorité demeure de soutenir la croissance économique tout en maintenant l’inflation près de sa fourchette cible. </a:t>
            </a:r>
          </a:p>
          <a:p>
            <a:pPr marL="171450" indent="-171450">
              <a:lnSpc>
                <a:spcPct val="87000"/>
              </a:lnSpc>
              <a:spcBef>
                <a:spcPts val="0"/>
              </a:spcBef>
              <a:spcAft>
                <a:spcPts val="600"/>
              </a:spcAft>
              <a:buFont typeface="Arial" panose="020B0604020202020204" pitchFamily="34" charset="0"/>
              <a:buChar char="•"/>
            </a:pPr>
            <a:r>
              <a:rPr lang="fr-CA" sz="1050" dirty="0">
                <a:solidFill>
                  <a:srgbClr val="000000"/>
                </a:solidFill>
                <a:latin typeface="+mj-lt"/>
              </a:rPr>
              <a:t>Malgré la baisse continue des taux directeurs, les taux obligataires ont augmenté au cours du mois. Cette hausse s’explique par quelques facteurs. </a:t>
            </a:r>
          </a:p>
          <a:p>
            <a:pPr marL="171450" indent="-171450">
              <a:lnSpc>
                <a:spcPct val="87000"/>
              </a:lnSpc>
              <a:spcBef>
                <a:spcPts val="0"/>
              </a:spcBef>
              <a:spcAft>
                <a:spcPts val="600"/>
              </a:spcAft>
              <a:buFont typeface="Arial" panose="020B0604020202020204" pitchFamily="34" charset="0"/>
              <a:buChar char="•"/>
            </a:pPr>
            <a:r>
              <a:rPr lang="fr-CA" sz="1050" dirty="0">
                <a:solidFill>
                  <a:srgbClr val="000000"/>
                </a:solidFill>
                <a:latin typeface="+mj-lt"/>
              </a:rPr>
              <a:t>Premièrement, le marché s’est peut-être emballé en surestimant les réductions attendues de la Fed et de la </a:t>
            </a:r>
            <a:r>
              <a:rPr lang="fr-CA" sz="1050" dirty="0" err="1">
                <a:solidFill>
                  <a:srgbClr val="000000"/>
                </a:solidFill>
                <a:latin typeface="+mj-lt"/>
              </a:rPr>
              <a:t>BdC</a:t>
            </a:r>
            <a:r>
              <a:rPr lang="fr-CA" sz="1050" dirty="0">
                <a:solidFill>
                  <a:srgbClr val="000000"/>
                </a:solidFill>
                <a:latin typeface="+mj-lt"/>
              </a:rPr>
              <a:t>, ainsi que les risques de récession. En septembre, le marché escomptait des baisses d’environ 200 </a:t>
            </a:r>
            <a:r>
              <a:rPr lang="fr-CA" sz="1050" dirty="0" err="1">
                <a:solidFill>
                  <a:srgbClr val="000000"/>
                </a:solidFill>
                <a:latin typeface="+mj-lt"/>
              </a:rPr>
              <a:t>pb</a:t>
            </a:r>
            <a:r>
              <a:rPr lang="fr-CA" sz="1050" dirty="0">
                <a:solidFill>
                  <a:srgbClr val="000000"/>
                </a:solidFill>
                <a:latin typeface="+mj-lt"/>
              </a:rPr>
              <a:t> avant la fin de 2025. Depuis lors, ses attentes ont été abaissées d’environ 100 </a:t>
            </a:r>
            <a:r>
              <a:rPr lang="fr-CA" sz="1050" dirty="0" err="1">
                <a:solidFill>
                  <a:srgbClr val="000000"/>
                </a:solidFill>
                <a:latin typeface="+mj-lt"/>
              </a:rPr>
              <a:t>pb</a:t>
            </a:r>
            <a:r>
              <a:rPr lang="fr-CA" sz="1050" dirty="0">
                <a:solidFill>
                  <a:srgbClr val="000000"/>
                </a:solidFill>
                <a:latin typeface="+mj-lt"/>
              </a:rPr>
              <a:t>. Nous croyons que l’estimation actuelle du marché concernant les réductions de taux cadre davantage avec les prévisions d’un atterrissage en douceur de l’économie. </a:t>
            </a:r>
          </a:p>
          <a:p>
            <a:pPr marL="171450" indent="-171450">
              <a:lnSpc>
                <a:spcPct val="87000"/>
              </a:lnSpc>
              <a:spcBef>
                <a:spcPts val="0"/>
              </a:spcBef>
              <a:spcAft>
                <a:spcPts val="600"/>
              </a:spcAft>
              <a:buFont typeface="Arial" panose="020B0604020202020204" pitchFamily="34" charset="0"/>
              <a:buChar char="•"/>
            </a:pPr>
            <a:r>
              <a:rPr lang="fr-CA" sz="1050" dirty="0">
                <a:solidFill>
                  <a:srgbClr val="000000"/>
                </a:solidFill>
                <a:latin typeface="+mj-lt"/>
              </a:rPr>
              <a:t>De plus, la récente hausse des taux des obligations américaines s’explique en partie par la probabilité grandissante, selon le marché, d’une victoire électorale de Donald </a:t>
            </a:r>
            <a:r>
              <a:rPr lang="fr-CA" sz="1050" dirty="0" err="1">
                <a:solidFill>
                  <a:srgbClr val="000000"/>
                </a:solidFill>
                <a:latin typeface="+mj-lt"/>
              </a:rPr>
              <a:t>Trump</a:t>
            </a:r>
            <a:r>
              <a:rPr lang="fr-CA" sz="1050" dirty="0">
                <a:solidFill>
                  <a:srgbClr val="000000"/>
                </a:solidFill>
                <a:latin typeface="+mj-lt"/>
              </a:rPr>
              <a:t>.  Le programme de M. </a:t>
            </a:r>
            <a:r>
              <a:rPr lang="fr-CA" sz="1050" dirty="0" err="1">
                <a:solidFill>
                  <a:srgbClr val="000000"/>
                </a:solidFill>
                <a:latin typeface="+mj-lt"/>
              </a:rPr>
              <a:t>Trump</a:t>
            </a:r>
            <a:r>
              <a:rPr lang="fr-CA" sz="1050" dirty="0">
                <a:solidFill>
                  <a:srgbClr val="000000"/>
                </a:solidFill>
                <a:latin typeface="+mj-lt"/>
              </a:rPr>
              <a:t>, qui prévoit une augmentation des tarifs douaniers et des baisses d’impôts, est considéré comme inflationniste, pourrait entraîner un accroissement des déficits budgétaires et de l’offre d’obligations, et n’est donc pas particulièrement favorable au marché obligataire. Les investisseurs tiennent de plus en plus compte de ce risque en faisant augmenter les taux des obligations américaines.</a:t>
            </a:r>
          </a:p>
        </p:txBody>
      </p:sp>
      <p:sp>
        <p:nvSpPr>
          <p:cNvPr id="19459" name="Title 2"/>
          <p:cNvSpPr>
            <a:spLocks noGrp="1"/>
          </p:cNvSpPr>
          <p:nvPr>
            <p:ph type="title"/>
          </p:nvPr>
        </p:nvSpPr>
        <p:spPr/>
        <p:txBody>
          <a:bodyPr>
            <a:normAutofit/>
          </a:bodyPr>
          <a:lstStyle/>
          <a:p>
            <a:pPr eaLnBrk="1" hangingPunct="1"/>
            <a:r>
              <a:rPr lang="fr-CA"/>
              <a:t>Marchés des titres à revenu fixe</a:t>
            </a:r>
          </a:p>
        </p:txBody>
      </p:sp>
      <p:sp>
        <p:nvSpPr>
          <p:cNvPr id="3" name="Slide Number Placeholder 2"/>
          <p:cNvSpPr>
            <a:spLocks noGrp="1"/>
          </p:cNvSpPr>
          <p:nvPr>
            <p:ph type="sldNum" sz="quarter" idx="12"/>
          </p:nvPr>
        </p:nvSpPr>
        <p:spPr/>
        <p:txBody>
          <a:bodyPr/>
          <a:lstStyle/>
          <a:p>
            <a:fld id="{00D53123-EF31-4C08-A865-932FC064F9C8}" type="slidenum">
              <a:rPr lang="en-CA" smtClean="0"/>
              <a:pPr/>
              <a:t>3</a:t>
            </a:fld>
            <a:endParaRPr lang="en-CA"/>
          </a:p>
        </p:txBody>
      </p:sp>
      <p:pic>
        <p:nvPicPr>
          <p:cNvPr id="8" name="Picture 3">
            <a:extLst>
              <a:ext uri="{FF2B5EF4-FFF2-40B4-BE49-F238E27FC236}">
                <a16:creationId xmlns:a16="http://schemas.microsoft.com/office/drawing/2014/main" id="{7A3CBBB6-0736-1205-CE24-D36FD97C7FEA}"/>
              </a:ext>
            </a:extLst>
          </p:cNvPr>
          <p:cNvPicPr/>
          <p:nvPr/>
        </p:nvPicPr>
        <p:blipFill>
          <a:blip r:embed="rId3"/>
          <a:stretch>
            <a:fillRect/>
          </a:stretch>
        </p:blipFill>
        <p:spPr>
          <a:xfrm>
            <a:off x="1730090" y="3443976"/>
            <a:ext cx="3834544" cy="2824346"/>
          </a:xfrm>
          <a:prstGeom prst="rect">
            <a:avLst/>
          </a:prstGeom>
          <a:solidFill>
            <a:schemeClr val="bg1"/>
          </a:solidFill>
        </p:spPr>
      </p:pic>
      <p:pic>
        <p:nvPicPr>
          <p:cNvPr id="9" name="Picture 3">
            <a:extLst>
              <a:ext uri="{FF2B5EF4-FFF2-40B4-BE49-F238E27FC236}">
                <a16:creationId xmlns:a16="http://schemas.microsoft.com/office/drawing/2014/main" id="{5EBCFD89-468D-578C-F75A-70948A751AB6}"/>
              </a:ext>
            </a:extLst>
          </p:cNvPr>
          <p:cNvPicPr/>
          <p:nvPr/>
        </p:nvPicPr>
        <p:blipFill>
          <a:blip r:embed="rId4"/>
          <a:stretch>
            <a:fillRect/>
          </a:stretch>
        </p:blipFill>
        <p:spPr>
          <a:xfrm>
            <a:off x="6132577" y="3348610"/>
            <a:ext cx="3331368" cy="2838450"/>
          </a:xfrm>
          <a:prstGeom prst="rect">
            <a:avLst/>
          </a:prstGeom>
          <a:solidFill>
            <a:schemeClr val="bg1"/>
          </a:solidFill>
        </p:spPr>
      </p:pic>
    </p:spTree>
    <p:extLst>
      <p:ext uri="{BB962C8B-B14F-4D97-AF65-F5344CB8AC3E}">
        <p14:creationId xmlns:p14="http://schemas.microsoft.com/office/powerpoint/2010/main" val="307918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fr-CA"/>
              <a:t>Prévisions pour les titres à revenu fixe</a:t>
            </a:r>
          </a:p>
        </p:txBody>
      </p:sp>
      <p:sp>
        <p:nvSpPr>
          <p:cNvPr id="6" name="Rectangle 1"/>
          <p:cNvSpPr>
            <a:spLocks noChangeArrowheads="1"/>
          </p:cNvSpPr>
          <p:nvPr/>
        </p:nvSpPr>
        <p:spPr bwMode="auto">
          <a:xfrm>
            <a:off x="502886" y="5980658"/>
            <a:ext cx="107466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pPr>
            <a:r>
              <a:rPr lang="fr-CA" sz="800" dirty="0">
                <a:solidFill>
                  <a:schemeClr val="tx1">
                    <a:lumMod val="65000"/>
                    <a:lumOff val="35000"/>
                  </a:schemeClr>
                </a:solidFill>
              </a:rPr>
              <a:t>Sources : RBC GMA, Bloomberg. Définitions des taux : États-Unis = taux des fonds fédéraux ; Canada = taux du financement à un jour ; Europe = taux directeur de la zone euro ; Royaume-Uni = taux de base ; Japon= taux au jour le jour.</a:t>
            </a:r>
            <a:br>
              <a:rPr lang="fr-CA" sz="800" dirty="0">
                <a:solidFill>
                  <a:schemeClr val="tx1">
                    <a:lumMod val="65000"/>
                    <a:lumOff val="35000"/>
                  </a:schemeClr>
                </a:solidFill>
              </a:rPr>
            </a:br>
            <a:r>
              <a:rPr lang="fr-CA" sz="800" dirty="0">
                <a:solidFill>
                  <a:schemeClr val="tx1">
                    <a:lumMod val="65000"/>
                    <a:lumOff val="35000"/>
                  </a:schemeClr>
                </a:solidFill>
              </a:rPr>
              <a:t>* Les prévisions sont mises à jour trimestriellement (mars, juin, septembre et décembre). </a:t>
            </a:r>
          </a:p>
          <a:p>
            <a:pPr>
              <a:spcBef>
                <a:spcPct val="50000"/>
              </a:spcBef>
              <a:buFont typeface="Arial" pitchFamily="34" charset="0"/>
              <a:buNone/>
            </a:pPr>
            <a:endParaRPr lang="en-US" altLang="en-US" sz="800" dirty="0">
              <a:solidFill>
                <a:schemeClr val="tx1">
                  <a:lumMod val="65000"/>
                  <a:lumOff val="35000"/>
                </a:schemeClr>
              </a:solidFill>
            </a:endParaRPr>
          </a:p>
        </p:txBody>
      </p:sp>
      <p:graphicFrame>
        <p:nvGraphicFramePr>
          <p:cNvPr id="8" name="Table Placeholder 5"/>
          <p:cNvGraphicFramePr>
            <a:graphicFrameLocks noGrp="1"/>
          </p:cNvGraphicFramePr>
          <p:nvPr>
            <p:custDataLst>
              <p:tags r:id="rId1"/>
            </p:custDataLst>
            <p:extLst>
              <p:ext uri="{D42A27DB-BD31-4B8C-83A1-F6EECF244321}">
                <p14:modId xmlns:p14="http://schemas.microsoft.com/office/powerpoint/2010/main" val="2512858856"/>
              </p:ext>
            </p:extLst>
          </p:nvPr>
        </p:nvGraphicFramePr>
        <p:xfrm>
          <a:off x="2954680" y="1298448"/>
          <a:ext cx="5843016" cy="2050073"/>
        </p:xfrm>
        <a:graphic>
          <a:graphicData uri="http://schemas.openxmlformats.org/drawingml/2006/table">
            <a:tbl>
              <a:tblPr>
                <a:tableStyleId>{0E3FDE45-AF77-4B5C-9715-49D594BDF05E}</a:tableStyleId>
              </a:tblPr>
              <a:tblGrid>
                <a:gridCol w="1947672">
                  <a:extLst>
                    <a:ext uri="{9D8B030D-6E8A-4147-A177-3AD203B41FA5}">
                      <a16:colId xmlns:a16="http://schemas.microsoft.com/office/drawing/2014/main" val="20000"/>
                    </a:ext>
                  </a:extLst>
                </a:gridCol>
                <a:gridCol w="1947672">
                  <a:extLst>
                    <a:ext uri="{9D8B030D-6E8A-4147-A177-3AD203B41FA5}">
                      <a16:colId xmlns:a16="http://schemas.microsoft.com/office/drawing/2014/main" val="3234160035"/>
                    </a:ext>
                  </a:extLst>
                </a:gridCol>
                <a:gridCol w="1947672">
                  <a:extLst>
                    <a:ext uri="{9D8B030D-6E8A-4147-A177-3AD203B41FA5}">
                      <a16:colId xmlns:a16="http://schemas.microsoft.com/office/drawing/2014/main" val="20002"/>
                    </a:ext>
                  </a:extLst>
                </a:gridCol>
              </a:tblGrid>
              <a:tr h="495518">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050" b="1" u="none" strike="noStrike" cap="none" normalizeH="0" baseline="0">
                          <a:ln>
                            <a:noFill/>
                          </a:ln>
                          <a:solidFill>
                            <a:schemeClr val="tx1"/>
                          </a:solidFill>
                          <a:effectLst/>
                        </a:rPr>
                        <a:t>Taux directeurs</a:t>
                      </a:r>
                    </a:p>
                  </a:txBody>
                  <a:tcPr marL="91437" marR="91437"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050" b="1" i="0" u="none" strike="noStrike" cap="none" normalizeH="0" baseline="0">
                          <a:ln>
                            <a:noFill/>
                          </a:ln>
                          <a:solidFill>
                            <a:schemeClr val="tx1"/>
                          </a:solidFill>
                          <a:effectLst/>
                          <a:latin typeface="Arial" pitchFamily="34" charset="0"/>
                          <a:ea typeface="MS PGothic" pitchFamily="34" charset="-128"/>
                        </a:rPr>
                        <a:t>Actuellement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050" b="1" i="0" u="none" strike="noStrike" cap="none" normalizeH="0" baseline="0">
                          <a:ln>
                            <a:noFill/>
                          </a:ln>
                          <a:solidFill>
                            <a:schemeClr val="tx1"/>
                          </a:solidFill>
                          <a:effectLst/>
                          <a:latin typeface="Arial" pitchFamily="34" charset="0"/>
                          <a:ea typeface="MS PGothic" pitchFamily="34" charset="-128"/>
                        </a:rPr>
                        <a:t>Octobre 2024</a:t>
                      </a:r>
                    </a:p>
                  </a:txBody>
                  <a:tcPr marL="91437" marR="91437"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050" b="1" i="0" u="none" strike="noStrike" cap="none" normalizeH="0" baseline="0">
                          <a:ln>
                            <a:noFill/>
                          </a:ln>
                          <a:solidFill>
                            <a:schemeClr val="tx1"/>
                          </a:solidFill>
                          <a:effectLst/>
                          <a:latin typeface="Arial" pitchFamily="34" charset="0"/>
                          <a:ea typeface="MS PGothic" pitchFamily="34" charset="-128"/>
                        </a:rPr>
                        <a:t>Prévision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050" b="1" i="0" u="none" strike="noStrike" cap="none" normalizeH="0" baseline="0">
                          <a:ln>
                            <a:noFill/>
                          </a:ln>
                          <a:solidFill>
                            <a:schemeClr val="tx1"/>
                          </a:solidFill>
                          <a:effectLst/>
                          <a:latin typeface="Arial" pitchFamily="34" charset="0"/>
                          <a:ea typeface="MS PGothic" pitchFamily="34" charset="-128"/>
                        </a:rPr>
                        <a:t>Août 2025*</a:t>
                      </a:r>
                    </a:p>
                  </a:txBody>
                  <a:tcPr marL="91437" marR="91437" marT="45723" marB="45723" anchor="ctr" horzOverflow="overflow"/>
                </a:tc>
                <a:extLst>
                  <a:ext uri="{0D108BD9-81ED-4DB2-BD59-A6C34878D82A}">
                    <a16:rowId xmlns:a16="http://schemas.microsoft.com/office/drawing/2014/main" val="10000"/>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050" u="none" strike="noStrike" cap="none" normalizeH="0" baseline="0">
                          <a:ln>
                            <a:noFill/>
                          </a:ln>
                          <a:solidFill>
                            <a:schemeClr val="tx1"/>
                          </a:solidFill>
                          <a:effectLst/>
                        </a:rPr>
                        <a:t>États-Unis</a:t>
                      </a:r>
                    </a:p>
                  </a:txBody>
                  <a:tcPr marL="91437" marR="91437" marT="45718" marB="45718" horzOverflow="overflow"/>
                </a:tc>
                <a:tc>
                  <a:txBody>
                    <a:bodyPr/>
                    <a:lstStyle/>
                    <a:p>
                      <a:pPr marL="0" algn="ctr" defTabSz="914400" rtl="0" eaLnBrk="1" fontAlgn="b" latinLnBrk="0" hangingPunct="1"/>
                      <a:r>
                        <a:rPr lang="fr-CA" sz="1050" dirty="0">
                          <a:solidFill>
                            <a:schemeClr val="tx1"/>
                          </a:solidFill>
                          <a:latin typeface="+mn-lt"/>
                          <a:ea typeface="+mn-ea"/>
                          <a:cs typeface="+mn-cs"/>
                        </a:rPr>
                        <a:t>5,00</a:t>
                      </a:r>
                    </a:p>
                  </a:txBody>
                  <a:tcPr marL="9525" marR="9525" marT="9525" marB="0" anchor="ctr"/>
                </a:tc>
                <a:tc>
                  <a:txBody>
                    <a:bodyPr/>
                    <a:lstStyle/>
                    <a:p>
                      <a:pPr marL="0" algn="ctr" defTabSz="914400" rtl="0" eaLnBrk="1" fontAlgn="b" latinLnBrk="0" hangingPunct="1"/>
                      <a:r>
                        <a:rPr lang="fr-CA" sz="1050">
                          <a:solidFill>
                            <a:schemeClr val="tx1"/>
                          </a:solidFill>
                          <a:latin typeface="+mn-lt"/>
                          <a:ea typeface="+mn-ea"/>
                          <a:cs typeface="+mn-cs"/>
                        </a:rPr>
                        <a:t>4,00</a:t>
                      </a:r>
                    </a:p>
                  </a:txBody>
                  <a:tcPr marL="9525" marR="9525" marT="9525" marB="0" anchor="ctr"/>
                </a:tc>
                <a:extLst>
                  <a:ext uri="{0D108BD9-81ED-4DB2-BD59-A6C34878D82A}">
                    <a16:rowId xmlns:a16="http://schemas.microsoft.com/office/drawing/2014/main" val="10001"/>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050" u="none" strike="noStrike" cap="none" normalizeH="0" baseline="0">
                          <a:ln>
                            <a:noFill/>
                          </a:ln>
                          <a:solidFill>
                            <a:schemeClr val="tx1"/>
                          </a:solidFill>
                          <a:effectLst/>
                        </a:rPr>
                        <a:t>Canada</a:t>
                      </a:r>
                    </a:p>
                  </a:txBody>
                  <a:tcPr marL="91437" marR="91437" marT="45718" marB="45718" horzOverflow="overflow"/>
                </a:tc>
                <a:tc>
                  <a:txBody>
                    <a:bodyPr/>
                    <a:lstStyle/>
                    <a:p>
                      <a:pPr marL="0" algn="ctr" defTabSz="914400" rtl="0" eaLnBrk="1" fontAlgn="b" latinLnBrk="0" hangingPunct="1"/>
                      <a:r>
                        <a:rPr lang="fr-CA" sz="1050">
                          <a:solidFill>
                            <a:schemeClr val="tx1"/>
                          </a:solidFill>
                          <a:latin typeface="+mn-lt"/>
                          <a:ea typeface="+mn-ea"/>
                          <a:cs typeface="+mn-cs"/>
                        </a:rPr>
                        <a:t>3,75</a:t>
                      </a:r>
                    </a:p>
                  </a:txBody>
                  <a:tcPr marL="9525" marR="9525" marT="9525" marB="0" anchor="ctr"/>
                </a:tc>
                <a:tc>
                  <a:txBody>
                    <a:bodyPr/>
                    <a:lstStyle/>
                    <a:p>
                      <a:pPr marL="0" algn="ctr" defTabSz="914400" rtl="0" eaLnBrk="1" fontAlgn="b" latinLnBrk="0" hangingPunct="1"/>
                      <a:r>
                        <a:rPr lang="fr-CA" sz="1050">
                          <a:solidFill>
                            <a:schemeClr val="tx1"/>
                          </a:solidFill>
                          <a:latin typeface="+mn-lt"/>
                          <a:ea typeface="+mn-ea"/>
                          <a:cs typeface="+mn-cs"/>
                        </a:rPr>
                        <a:t>3,25</a:t>
                      </a:r>
                    </a:p>
                  </a:txBody>
                  <a:tcPr marL="9525" marR="9525" marT="9525" marB="0" anchor="ctr"/>
                </a:tc>
                <a:extLst>
                  <a:ext uri="{0D108BD9-81ED-4DB2-BD59-A6C34878D82A}">
                    <a16:rowId xmlns:a16="http://schemas.microsoft.com/office/drawing/2014/main" val="10002"/>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050" u="none" strike="noStrike" cap="none" normalizeH="0" baseline="0">
                          <a:ln>
                            <a:noFill/>
                          </a:ln>
                          <a:solidFill>
                            <a:schemeClr val="tx1"/>
                          </a:solidFill>
                          <a:effectLst/>
                        </a:rPr>
                        <a:t>Europe</a:t>
                      </a:r>
                    </a:p>
                  </a:txBody>
                  <a:tcPr marL="91437" marR="91437" marT="45718" marB="45718" horzOverflow="overflow"/>
                </a:tc>
                <a:tc>
                  <a:txBody>
                    <a:bodyPr/>
                    <a:lstStyle/>
                    <a:p>
                      <a:pPr marL="0" algn="ctr" defTabSz="914400" rtl="0" eaLnBrk="1" fontAlgn="b" latinLnBrk="0" hangingPunct="1"/>
                      <a:r>
                        <a:rPr lang="fr-CA" sz="1050">
                          <a:solidFill>
                            <a:schemeClr val="tx1"/>
                          </a:solidFill>
                          <a:latin typeface="+mn-lt"/>
                          <a:ea typeface="+mn-ea"/>
                          <a:cs typeface="+mn-cs"/>
                        </a:rPr>
                        <a:t>3,25</a:t>
                      </a:r>
                    </a:p>
                  </a:txBody>
                  <a:tcPr marL="9525" marR="9525" marT="9525" marB="0" anchor="ctr"/>
                </a:tc>
                <a:tc>
                  <a:txBody>
                    <a:bodyPr/>
                    <a:lstStyle/>
                    <a:p>
                      <a:pPr marL="0" algn="ctr" defTabSz="914400" rtl="0" eaLnBrk="1" fontAlgn="b" latinLnBrk="0" hangingPunct="1"/>
                      <a:r>
                        <a:rPr lang="fr-CA" sz="1050">
                          <a:solidFill>
                            <a:schemeClr val="tx1"/>
                          </a:solidFill>
                          <a:latin typeface="+mn-lt"/>
                          <a:ea typeface="+mn-ea"/>
                          <a:cs typeface="+mn-cs"/>
                        </a:rPr>
                        <a:t>2,50</a:t>
                      </a:r>
                    </a:p>
                  </a:txBody>
                  <a:tcPr marL="9525" marR="9525" marT="9525" marB="0" anchor="ctr"/>
                </a:tc>
                <a:extLst>
                  <a:ext uri="{0D108BD9-81ED-4DB2-BD59-A6C34878D82A}">
                    <a16:rowId xmlns:a16="http://schemas.microsoft.com/office/drawing/2014/main" val="10003"/>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050" u="none" strike="noStrike" cap="none" normalizeH="0" baseline="0">
                          <a:ln>
                            <a:noFill/>
                          </a:ln>
                          <a:solidFill>
                            <a:schemeClr val="tx1"/>
                          </a:solidFill>
                          <a:effectLst/>
                        </a:rPr>
                        <a:t>Royaume-Uni</a:t>
                      </a:r>
                    </a:p>
                  </a:txBody>
                  <a:tcPr marL="91437" marR="91437" marT="45718" marB="45718" horzOverflow="overflow"/>
                </a:tc>
                <a:tc>
                  <a:txBody>
                    <a:bodyPr/>
                    <a:lstStyle/>
                    <a:p>
                      <a:pPr marL="0" algn="ctr" defTabSz="914400" rtl="0" eaLnBrk="1" fontAlgn="b" latinLnBrk="0" hangingPunct="1"/>
                      <a:r>
                        <a:rPr lang="fr-CA" sz="1050">
                          <a:solidFill>
                            <a:schemeClr val="tx1"/>
                          </a:solidFill>
                          <a:latin typeface="+mn-lt"/>
                          <a:ea typeface="+mn-ea"/>
                          <a:cs typeface="+mn-cs"/>
                        </a:rPr>
                        <a:t>5,00</a:t>
                      </a:r>
                    </a:p>
                  </a:txBody>
                  <a:tcPr marL="9525" marR="9525" marT="9525" marB="0" anchor="ctr"/>
                </a:tc>
                <a:tc>
                  <a:txBody>
                    <a:bodyPr/>
                    <a:lstStyle/>
                    <a:p>
                      <a:pPr marL="0" algn="ctr" defTabSz="914400" rtl="0" eaLnBrk="1" fontAlgn="b" latinLnBrk="0" hangingPunct="1"/>
                      <a:r>
                        <a:rPr lang="fr-CA" sz="1050">
                          <a:solidFill>
                            <a:schemeClr val="tx1"/>
                          </a:solidFill>
                          <a:latin typeface="+mn-lt"/>
                          <a:ea typeface="+mn-ea"/>
                          <a:cs typeface="+mn-cs"/>
                        </a:rPr>
                        <a:t>4,25</a:t>
                      </a:r>
                    </a:p>
                  </a:txBody>
                  <a:tcPr marL="9525" marR="9525" marT="9525" marB="0" anchor="ctr"/>
                </a:tc>
                <a:extLst>
                  <a:ext uri="{0D108BD9-81ED-4DB2-BD59-A6C34878D82A}">
                    <a16:rowId xmlns:a16="http://schemas.microsoft.com/office/drawing/2014/main" val="10004"/>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050" u="none" strike="noStrike" cap="none" normalizeH="0" baseline="0">
                          <a:ln>
                            <a:noFill/>
                          </a:ln>
                          <a:solidFill>
                            <a:schemeClr val="tx1"/>
                          </a:solidFill>
                          <a:effectLst/>
                        </a:rPr>
                        <a:t>Japon</a:t>
                      </a:r>
                    </a:p>
                  </a:txBody>
                  <a:tcPr marL="91437" marR="91437" marT="45718" marB="45718" horzOverflow="overflow"/>
                </a:tc>
                <a:tc>
                  <a:txBody>
                    <a:bodyPr/>
                    <a:lstStyle/>
                    <a:p>
                      <a:pPr marL="0" algn="ctr" defTabSz="914400" rtl="0" eaLnBrk="1" fontAlgn="b" latinLnBrk="0" hangingPunct="1"/>
                      <a:r>
                        <a:rPr lang="fr-CA" sz="1050">
                          <a:solidFill>
                            <a:schemeClr val="tx1"/>
                          </a:solidFill>
                          <a:latin typeface="+mn-lt"/>
                          <a:ea typeface="+mn-ea"/>
                          <a:cs typeface="+mn-cs"/>
                        </a:rPr>
                        <a:t>0,23</a:t>
                      </a:r>
                    </a:p>
                  </a:txBody>
                  <a:tcPr marL="9525" marR="9525" marT="9525" marB="0" anchor="ctr"/>
                </a:tc>
                <a:tc>
                  <a:txBody>
                    <a:bodyPr/>
                    <a:lstStyle/>
                    <a:p>
                      <a:pPr marL="0" algn="ctr" defTabSz="914400" rtl="0" eaLnBrk="1" fontAlgn="b" latinLnBrk="0" hangingPunct="1"/>
                      <a:r>
                        <a:rPr lang="fr-CA" sz="1050" dirty="0">
                          <a:solidFill>
                            <a:schemeClr val="tx1"/>
                          </a:solidFill>
                          <a:latin typeface="+mn-lt"/>
                          <a:ea typeface="+mn-ea"/>
                          <a:cs typeface="+mn-cs"/>
                        </a:rPr>
                        <a:t>0,75</a:t>
                      </a:r>
                    </a:p>
                  </a:txBody>
                  <a:tcPr marL="9525" marR="9525" marT="9525" marB="0" anchor="ct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00D53123-EF31-4C08-A865-932FC064F9C8}" type="slidenum">
              <a:rPr lang="en-CA" smtClean="0"/>
              <a:t>4</a:t>
            </a:fld>
            <a:endParaRPr lang="en-CA"/>
          </a:p>
        </p:txBody>
      </p:sp>
      <p:graphicFrame>
        <p:nvGraphicFramePr>
          <p:cNvPr id="10" name="Table Placeholder 5"/>
          <p:cNvGraphicFramePr>
            <a:graphicFrameLocks noGrp="1"/>
          </p:cNvGraphicFramePr>
          <p:nvPr>
            <p:custDataLst>
              <p:tags r:id="rId2"/>
            </p:custDataLst>
            <p:extLst>
              <p:ext uri="{D42A27DB-BD31-4B8C-83A1-F6EECF244321}">
                <p14:modId xmlns:p14="http://schemas.microsoft.com/office/powerpoint/2010/main" val="3664198075"/>
              </p:ext>
            </p:extLst>
          </p:nvPr>
        </p:nvGraphicFramePr>
        <p:xfrm>
          <a:off x="2954899" y="3483797"/>
          <a:ext cx="5842797" cy="2496861"/>
        </p:xfrm>
        <a:graphic>
          <a:graphicData uri="http://schemas.openxmlformats.org/drawingml/2006/table">
            <a:tbl>
              <a:tblPr>
                <a:tableStyleId>{0E3FDE45-AF77-4B5C-9715-49D594BDF05E}</a:tableStyleId>
              </a:tblPr>
              <a:tblGrid>
                <a:gridCol w="1947599">
                  <a:extLst>
                    <a:ext uri="{9D8B030D-6E8A-4147-A177-3AD203B41FA5}">
                      <a16:colId xmlns:a16="http://schemas.microsoft.com/office/drawing/2014/main" val="20000"/>
                    </a:ext>
                  </a:extLst>
                </a:gridCol>
                <a:gridCol w="1947599">
                  <a:extLst>
                    <a:ext uri="{9D8B030D-6E8A-4147-A177-3AD203B41FA5}">
                      <a16:colId xmlns:a16="http://schemas.microsoft.com/office/drawing/2014/main" val="20001"/>
                    </a:ext>
                  </a:extLst>
                </a:gridCol>
                <a:gridCol w="1947599">
                  <a:extLst>
                    <a:ext uri="{9D8B030D-6E8A-4147-A177-3AD203B41FA5}">
                      <a16:colId xmlns:a16="http://schemas.microsoft.com/office/drawing/2014/main" val="20002"/>
                    </a:ext>
                  </a:extLst>
                </a:gridCol>
              </a:tblGrid>
              <a:tr h="43946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050" b="1" u="none" strike="noStrike" cap="none" normalizeH="0" baseline="0">
                          <a:ln>
                            <a:noFill/>
                          </a:ln>
                          <a:solidFill>
                            <a:schemeClr val="tx1"/>
                          </a:solidFill>
                          <a:effectLst/>
                        </a:rPr>
                        <a:t>Taux d’intérêt à long terme</a:t>
                      </a:r>
                    </a:p>
                  </a:txBody>
                  <a:tcPr marL="91422" marR="9142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050" b="1" i="0" u="none" strike="noStrike" cap="none" normalizeH="0" baseline="0">
                          <a:ln>
                            <a:noFill/>
                          </a:ln>
                          <a:solidFill>
                            <a:schemeClr val="tx1"/>
                          </a:solidFill>
                          <a:effectLst/>
                          <a:latin typeface="Arial" pitchFamily="34" charset="0"/>
                          <a:ea typeface="MS PGothic" pitchFamily="34" charset="-128"/>
                        </a:rPr>
                        <a:t>Actuellement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050" b="1" i="0" u="none" strike="noStrike" cap="none" normalizeH="0" baseline="0">
                          <a:ln>
                            <a:noFill/>
                          </a:ln>
                          <a:solidFill>
                            <a:schemeClr val="tx1"/>
                          </a:solidFill>
                          <a:effectLst/>
                          <a:latin typeface="Arial" pitchFamily="34" charset="0"/>
                          <a:ea typeface="MS PGothic" pitchFamily="34" charset="-128"/>
                        </a:rPr>
                        <a:t>Octobre 2024</a:t>
                      </a:r>
                    </a:p>
                  </a:txBody>
                  <a:tcPr marL="91437" marR="91437"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050" b="1" i="0" u="none" strike="noStrike" cap="none" normalizeH="0" baseline="0">
                          <a:ln>
                            <a:noFill/>
                          </a:ln>
                          <a:solidFill>
                            <a:schemeClr val="tx1"/>
                          </a:solidFill>
                          <a:effectLst/>
                          <a:latin typeface="Arial" pitchFamily="34" charset="0"/>
                          <a:ea typeface="MS PGothic" pitchFamily="34" charset="-128"/>
                        </a:rPr>
                        <a:t>Prévision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050" b="1" i="0" u="none" strike="noStrike" cap="none" normalizeH="0" baseline="0">
                          <a:ln>
                            <a:noFill/>
                          </a:ln>
                          <a:solidFill>
                            <a:schemeClr val="tx1"/>
                          </a:solidFill>
                          <a:effectLst/>
                          <a:latin typeface="Arial" pitchFamily="34" charset="0"/>
                          <a:ea typeface="MS PGothic" pitchFamily="34" charset="-128"/>
                        </a:rPr>
                        <a:t>Août 2025*</a:t>
                      </a:r>
                    </a:p>
                  </a:txBody>
                  <a:tcPr marL="91437" marR="91437" marT="45723" marB="45723" anchor="ctr" horzOverflow="overflow"/>
                </a:tc>
                <a:extLst>
                  <a:ext uri="{0D108BD9-81ED-4DB2-BD59-A6C34878D82A}">
                    <a16:rowId xmlns:a16="http://schemas.microsoft.com/office/drawing/2014/main" val="10000"/>
                  </a:ext>
                </a:extLst>
              </a:tr>
              <a:tr h="339306">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050" u="none" strike="noStrike" cap="none" normalizeH="0" baseline="0">
                          <a:ln>
                            <a:noFill/>
                          </a:ln>
                          <a:solidFill>
                            <a:schemeClr val="tx1"/>
                          </a:solidFill>
                          <a:effectLst/>
                        </a:rPr>
                        <a:t>Obligations américaines à 10 ans</a:t>
                      </a:r>
                    </a:p>
                  </a:txBody>
                  <a:tcPr marL="91422" marR="91422" horzOverflow="overflow"/>
                </a:tc>
                <a:tc>
                  <a:txBody>
                    <a:bodyPr/>
                    <a:lstStyle/>
                    <a:p>
                      <a:pPr marL="0" algn="ctr" defTabSz="914400" rtl="0" eaLnBrk="1" fontAlgn="b" latinLnBrk="0" hangingPunct="1"/>
                      <a:r>
                        <a:rPr kumimoji="0" lang="fr-CA" sz="1050" u="none" strike="noStrike" cap="none" normalizeH="0" baseline="0">
                          <a:ln>
                            <a:noFill/>
                          </a:ln>
                          <a:solidFill>
                            <a:schemeClr val="tx1"/>
                          </a:solidFill>
                          <a:effectLst/>
                          <a:latin typeface="Arial" pitchFamily="34" charset="0"/>
                          <a:ea typeface="MS PGothic" pitchFamily="34" charset="-128"/>
                          <a:cs typeface="+mn-cs"/>
                        </a:rPr>
                        <a:t>4,28</a:t>
                      </a:r>
                    </a:p>
                  </a:txBody>
                  <a:tcPr marL="9525" marR="9525" marT="9525" marB="0" anchor="ctr"/>
                </a:tc>
                <a:tc>
                  <a:txBody>
                    <a:bodyPr/>
                    <a:lstStyle/>
                    <a:p>
                      <a:pPr algn="ctr" fontAlgn="b"/>
                      <a:r>
                        <a:rPr kumimoji="0" lang="fr-CA" sz="1050" u="none" strike="noStrike" cap="none" normalizeH="0" baseline="0">
                          <a:ln>
                            <a:noFill/>
                          </a:ln>
                          <a:solidFill>
                            <a:schemeClr val="tx1"/>
                          </a:solidFill>
                          <a:effectLst/>
                          <a:latin typeface="Arial" pitchFamily="34" charset="0"/>
                          <a:ea typeface="MS PGothic" pitchFamily="34" charset="-128"/>
                        </a:rPr>
                        <a:t>3,75</a:t>
                      </a:r>
                    </a:p>
                  </a:txBody>
                  <a:tcPr marL="9525" marR="9525" marT="9525" marB="0" anchor="ctr"/>
                </a:tc>
                <a:extLst>
                  <a:ext uri="{0D108BD9-81ED-4DB2-BD59-A6C34878D82A}">
                    <a16:rowId xmlns:a16="http://schemas.microsoft.com/office/drawing/2014/main" val="10001"/>
                  </a:ext>
                </a:extLst>
              </a:tr>
              <a:tr h="33139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050" u="none" strike="noStrike" cap="none" normalizeH="0" baseline="0" dirty="0">
                          <a:ln>
                            <a:noFill/>
                          </a:ln>
                          <a:solidFill>
                            <a:schemeClr val="tx1"/>
                          </a:solidFill>
                          <a:effectLst/>
                        </a:rPr>
                        <a:t>Obligations canadiennes à 10 ans</a:t>
                      </a:r>
                    </a:p>
                  </a:txBody>
                  <a:tcPr marL="91422" marR="91422" horzOverflow="overflow"/>
                </a:tc>
                <a:tc>
                  <a:txBody>
                    <a:bodyPr/>
                    <a:lstStyle/>
                    <a:p>
                      <a:pPr marL="0" algn="ctr" defTabSz="914400" rtl="0" eaLnBrk="1" fontAlgn="b" latinLnBrk="0" hangingPunct="1"/>
                      <a:r>
                        <a:rPr kumimoji="0" lang="fr-CA" sz="1050" u="none" strike="noStrike" cap="none" normalizeH="0" baseline="0">
                          <a:ln>
                            <a:noFill/>
                          </a:ln>
                          <a:solidFill>
                            <a:schemeClr val="tx1"/>
                          </a:solidFill>
                          <a:effectLst/>
                          <a:latin typeface="Arial" pitchFamily="34" charset="0"/>
                          <a:ea typeface="MS PGothic" pitchFamily="34" charset="-128"/>
                          <a:cs typeface="+mn-cs"/>
                        </a:rPr>
                        <a:t>3,22</a:t>
                      </a:r>
                    </a:p>
                  </a:txBody>
                  <a:tcPr marL="9525" marR="9525" marT="9525" marB="0" anchor="ctr"/>
                </a:tc>
                <a:tc>
                  <a:txBody>
                    <a:bodyPr/>
                    <a:lstStyle/>
                    <a:p>
                      <a:pPr algn="ctr" fontAlgn="b"/>
                      <a:r>
                        <a:rPr kumimoji="0" lang="fr-CA" sz="1050" u="none" strike="noStrike" cap="none" normalizeH="0" baseline="0">
                          <a:ln>
                            <a:noFill/>
                          </a:ln>
                          <a:solidFill>
                            <a:schemeClr val="tx1"/>
                          </a:solidFill>
                          <a:effectLst/>
                          <a:latin typeface="Arial" pitchFamily="34" charset="0"/>
                          <a:ea typeface="MS PGothic" pitchFamily="34" charset="-128"/>
                        </a:rPr>
                        <a:t>3,25</a:t>
                      </a:r>
                    </a:p>
                  </a:txBody>
                  <a:tcPr marL="9525" marR="9525" marT="9525" marB="0" anchor="ctr"/>
                </a:tc>
                <a:extLst>
                  <a:ext uri="{0D108BD9-81ED-4DB2-BD59-A6C34878D82A}">
                    <a16:rowId xmlns:a16="http://schemas.microsoft.com/office/drawing/2014/main" val="10002"/>
                  </a:ext>
                </a:extLst>
              </a:tr>
              <a:tr h="33139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050" u="none" strike="noStrike" cap="none" normalizeH="0" baseline="0">
                          <a:ln>
                            <a:noFill/>
                          </a:ln>
                          <a:solidFill>
                            <a:schemeClr val="tx1"/>
                          </a:solidFill>
                          <a:effectLst/>
                        </a:rPr>
                        <a:t>Obligations allemandes à 10 ans</a:t>
                      </a:r>
                    </a:p>
                  </a:txBody>
                  <a:tcPr marL="91422" marR="91422" horzOverflow="overflow"/>
                </a:tc>
                <a:tc>
                  <a:txBody>
                    <a:bodyPr/>
                    <a:lstStyle/>
                    <a:p>
                      <a:pPr marL="0" algn="ctr" defTabSz="914400" rtl="0" eaLnBrk="1" fontAlgn="b" latinLnBrk="0" hangingPunct="1"/>
                      <a:r>
                        <a:rPr kumimoji="0" lang="fr-CA" sz="1050" u="none" strike="noStrike" cap="none" normalizeH="0" baseline="0">
                          <a:ln>
                            <a:noFill/>
                          </a:ln>
                          <a:solidFill>
                            <a:schemeClr val="tx1"/>
                          </a:solidFill>
                          <a:effectLst/>
                          <a:latin typeface="Arial" pitchFamily="34" charset="0"/>
                          <a:ea typeface="MS PGothic" pitchFamily="34" charset="-128"/>
                          <a:cs typeface="+mn-cs"/>
                        </a:rPr>
                        <a:t>2,39</a:t>
                      </a:r>
                    </a:p>
                  </a:txBody>
                  <a:tcPr marL="9525" marR="9525" marT="9525" marB="0" anchor="ctr"/>
                </a:tc>
                <a:tc>
                  <a:txBody>
                    <a:bodyPr/>
                    <a:lstStyle/>
                    <a:p>
                      <a:pPr algn="ctr" fontAlgn="b"/>
                      <a:r>
                        <a:rPr kumimoji="0" lang="fr-CA" sz="1050" u="none" strike="noStrike" cap="none" normalizeH="0" baseline="0">
                          <a:ln>
                            <a:noFill/>
                          </a:ln>
                          <a:solidFill>
                            <a:schemeClr val="tx1"/>
                          </a:solidFill>
                          <a:effectLst/>
                          <a:latin typeface="Arial" pitchFamily="34" charset="0"/>
                          <a:ea typeface="MS PGothic" pitchFamily="34" charset="-128"/>
                        </a:rPr>
                        <a:t>2,35</a:t>
                      </a:r>
                    </a:p>
                  </a:txBody>
                  <a:tcPr marL="9525" marR="9525" marT="9525" marB="0" anchor="ctr"/>
                </a:tc>
                <a:extLst>
                  <a:ext uri="{0D108BD9-81ED-4DB2-BD59-A6C34878D82A}">
                    <a16:rowId xmlns:a16="http://schemas.microsoft.com/office/drawing/2014/main" val="10003"/>
                  </a:ext>
                </a:extLst>
              </a:tr>
              <a:tr h="33139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050" u="none" strike="noStrike" cap="none" normalizeH="0" baseline="0">
                          <a:ln>
                            <a:noFill/>
                          </a:ln>
                          <a:solidFill>
                            <a:schemeClr val="tx1"/>
                          </a:solidFill>
                          <a:effectLst/>
                        </a:rPr>
                        <a:t>Obligations d’État du R.-U. à 10 ans</a:t>
                      </a:r>
                    </a:p>
                  </a:txBody>
                  <a:tcPr marL="91422" marR="91422" horzOverflow="overflow"/>
                </a:tc>
                <a:tc>
                  <a:txBody>
                    <a:bodyPr/>
                    <a:lstStyle/>
                    <a:p>
                      <a:pPr marL="0" algn="ctr" defTabSz="914400" rtl="0" eaLnBrk="1" fontAlgn="b" latinLnBrk="0" hangingPunct="1"/>
                      <a:r>
                        <a:rPr kumimoji="0" lang="fr-CA" sz="1050" u="none" strike="noStrike" cap="none" normalizeH="0" baseline="0">
                          <a:ln>
                            <a:noFill/>
                          </a:ln>
                          <a:solidFill>
                            <a:schemeClr val="tx1"/>
                          </a:solidFill>
                          <a:effectLst/>
                          <a:latin typeface="Arial" pitchFamily="34" charset="0"/>
                          <a:ea typeface="MS PGothic" pitchFamily="34" charset="-128"/>
                          <a:cs typeface="+mn-cs"/>
                        </a:rPr>
                        <a:t>4,45</a:t>
                      </a:r>
                    </a:p>
                  </a:txBody>
                  <a:tcPr marL="9525" marR="9525" marT="9525" marB="0" anchor="ctr"/>
                </a:tc>
                <a:tc>
                  <a:txBody>
                    <a:bodyPr/>
                    <a:lstStyle/>
                    <a:p>
                      <a:pPr algn="ctr" fontAlgn="b"/>
                      <a:r>
                        <a:rPr kumimoji="0" lang="fr-CA" sz="1050" u="none" strike="noStrike" cap="none" normalizeH="0" baseline="0">
                          <a:ln>
                            <a:noFill/>
                          </a:ln>
                          <a:solidFill>
                            <a:schemeClr val="tx1"/>
                          </a:solidFill>
                          <a:effectLst/>
                          <a:latin typeface="Arial" pitchFamily="34" charset="0"/>
                          <a:ea typeface="MS PGothic" pitchFamily="34" charset="-128"/>
                        </a:rPr>
                        <a:t>4,25</a:t>
                      </a:r>
                    </a:p>
                  </a:txBody>
                  <a:tcPr marL="9525" marR="9525" marT="9525" marB="0" anchor="ctr"/>
                </a:tc>
                <a:extLst>
                  <a:ext uri="{0D108BD9-81ED-4DB2-BD59-A6C34878D82A}">
                    <a16:rowId xmlns:a16="http://schemas.microsoft.com/office/drawing/2014/main" val="10004"/>
                  </a:ext>
                </a:extLst>
              </a:tr>
              <a:tr h="33139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050" u="none" strike="noStrike" cap="none" normalizeH="0" baseline="0">
                          <a:ln>
                            <a:noFill/>
                          </a:ln>
                          <a:solidFill>
                            <a:schemeClr val="tx1"/>
                          </a:solidFill>
                          <a:effectLst/>
                        </a:rPr>
                        <a:t>Obligations du Japon à 10 ans</a:t>
                      </a:r>
                    </a:p>
                  </a:txBody>
                  <a:tcPr marL="91422" marR="91422" horzOverflow="overflow"/>
                </a:tc>
                <a:tc>
                  <a:txBody>
                    <a:bodyPr/>
                    <a:lstStyle/>
                    <a:p>
                      <a:pPr marL="0" algn="ctr" defTabSz="914400" rtl="0" eaLnBrk="1" fontAlgn="b" latinLnBrk="0" hangingPunct="1"/>
                      <a:r>
                        <a:rPr kumimoji="0" lang="fr-CA" sz="1050" u="none" strike="noStrike" cap="none" normalizeH="0" baseline="0">
                          <a:ln>
                            <a:noFill/>
                          </a:ln>
                          <a:solidFill>
                            <a:schemeClr val="tx1"/>
                          </a:solidFill>
                          <a:effectLst/>
                          <a:latin typeface="Arial" pitchFamily="34" charset="0"/>
                          <a:ea typeface="MS PGothic" pitchFamily="34" charset="-128"/>
                          <a:cs typeface="+mn-cs"/>
                        </a:rPr>
                        <a:t>0,94</a:t>
                      </a:r>
                    </a:p>
                  </a:txBody>
                  <a:tcPr marL="9525" marR="9525" marT="9525" marB="0" anchor="ctr"/>
                </a:tc>
                <a:tc>
                  <a:txBody>
                    <a:bodyPr/>
                    <a:lstStyle/>
                    <a:p>
                      <a:pPr algn="ctr" fontAlgn="b"/>
                      <a:r>
                        <a:rPr kumimoji="0" lang="fr-CA" sz="1050" u="none" strike="noStrike" cap="none" normalizeH="0" baseline="0" dirty="0">
                          <a:ln>
                            <a:noFill/>
                          </a:ln>
                          <a:solidFill>
                            <a:schemeClr val="tx1"/>
                          </a:solidFill>
                          <a:effectLst/>
                          <a:latin typeface="Arial" pitchFamily="34" charset="0"/>
                          <a:ea typeface="MS PGothic" pitchFamily="34" charset="-128"/>
                        </a:rPr>
                        <a:t>1,50</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2133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1237721" y="267921"/>
            <a:ext cx="87058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lstStyle>
            <a:lvl1pPr marL="285750" indent="-285750">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0"/>
              </a:spcBef>
              <a:buFont typeface="Arial" pitchFamily="34" charset="0"/>
              <a:buChar char="•"/>
            </a:pPr>
            <a:endParaRPr lang="en-US" altLang="en-US" sz="1600">
              <a:solidFill>
                <a:schemeClr val="tx1"/>
              </a:solidFill>
            </a:endParaRPr>
          </a:p>
        </p:txBody>
      </p:sp>
      <p:sp>
        <p:nvSpPr>
          <p:cNvPr id="2" name="Content Placeholder 1"/>
          <p:cNvSpPr>
            <a:spLocks noGrp="1"/>
          </p:cNvSpPr>
          <p:nvPr>
            <p:ph idx="1"/>
          </p:nvPr>
        </p:nvSpPr>
        <p:spPr>
          <a:xfrm>
            <a:off x="504553" y="1347561"/>
            <a:ext cx="11266900" cy="4524935"/>
          </a:xfrm>
        </p:spPr>
        <p:txBody>
          <a:bodyPr>
            <a:normAutofit/>
          </a:bodyPr>
          <a:lstStyle/>
          <a:p>
            <a:pPr marL="171450" marR="0" lvl="0" indent="-171450">
              <a:spcBef>
                <a:spcPts val="0"/>
              </a:spcBef>
              <a:spcAft>
                <a:spcPts val="600"/>
              </a:spcAft>
              <a:buFont typeface="Arial" panose="020B0604020202020204" pitchFamily="34" charset="0"/>
              <a:buChar char="•"/>
              <a:tabLst>
                <a:tab pos="457200" algn="l"/>
              </a:tabLst>
            </a:pPr>
            <a:r>
              <a:rPr lang="fr-CA" sz="1200">
                <a:solidFill>
                  <a:srgbClr val="000000"/>
                </a:solidFill>
                <a:latin typeface="+mj-lt"/>
              </a:rPr>
              <a:t>Les investisseurs demeurent très optimistes et les marchés boursiers ont atteint des sommets records, les gains n’étant plus limités aux actions d’une poignée de sociétés technologiques à mégacapitalisation. L’indice S&amp;P 500 est cher et vulnérable à une dégradation des perspectives, mais un atterrissage en douceur pourrait soutenir une croissance des bénéfices dans les deux chiffres qui justifierait des évaluations élevées ; par ailleurs, d’autres marchés boursiers hors du secteur américain à grande capitalisation ne sont pas démesurément évalués. </a:t>
            </a:r>
          </a:p>
          <a:p>
            <a:pPr marL="171450" marR="0" lvl="0" indent="-171450">
              <a:spcBef>
                <a:spcPts val="0"/>
              </a:spcBef>
              <a:spcAft>
                <a:spcPts val="600"/>
              </a:spcAft>
              <a:buFont typeface="Arial" panose="020B0604020202020204" pitchFamily="34" charset="0"/>
              <a:buChar char="•"/>
              <a:tabLst>
                <a:tab pos="457200" algn="l"/>
              </a:tabLst>
            </a:pPr>
            <a:r>
              <a:rPr lang="fr-CA" sz="1200">
                <a:solidFill>
                  <a:srgbClr val="000000"/>
                </a:solidFill>
                <a:latin typeface="+mj-lt"/>
              </a:rPr>
              <a:t>Au cours des deux prochaines années, les analystes s’attendent à une croissance rapide des bénéfices des sociétés dans la plupart des marchés boursiers, ce qui représente un autre facteur alimentant l’enthousiasme des investisseurs. Les bénéfices des sociétés de l’indice S&amp;P 500 devraient s’accroître de 13 % en 2024, de 15 % en 2025 et de 13 % en 2026.</a:t>
            </a:r>
            <a:r>
              <a:rPr lang="fr-CA" sz="1200" baseline="30000">
                <a:solidFill>
                  <a:srgbClr val="000000"/>
                </a:solidFill>
                <a:latin typeface="+mj-lt"/>
              </a:rPr>
              <a:t>1</a:t>
            </a:r>
            <a:r>
              <a:rPr lang="fr-CA" sz="1200">
                <a:solidFill>
                  <a:srgbClr val="000000"/>
                </a:solidFill>
                <a:latin typeface="+mj-lt"/>
              </a:rPr>
              <a:t> Cette croissance à deux chiffres est impressionnante et justifie des ratios cours/bénéfice supérieurs à 20 pour les actions de sociétés américaines à grande capitalisation. Toutefois, d’autres secteurs du marché devraient afficher une croissance encore plus forte des bénéfices au cours des deux prochaines années. Ainsi, la croissance des bénéfices des sociétés de l’indice S&amp;P 600 Small Cap devrait atteindre 17,9 % en 2025 et 15,8 % en 2026. C’est important, puisque les indices des titres à petite et à moyenne capitalisation se négocient à des cours plus attrayants, soit des ratios C/B de 17,1 et de 17,8, respectivement, et un atterrissage en douceur de l’économie pourrait se traduire par un élargissement durable de la reprise boursière au-delà des sociétés américaines à grande capitalisation.</a:t>
            </a:r>
          </a:p>
        </p:txBody>
      </p:sp>
      <p:sp>
        <p:nvSpPr>
          <p:cNvPr id="21507" name="Title 2"/>
          <p:cNvSpPr>
            <a:spLocks noGrp="1"/>
          </p:cNvSpPr>
          <p:nvPr>
            <p:ph type="title"/>
          </p:nvPr>
        </p:nvSpPr>
        <p:spPr>
          <a:xfrm>
            <a:off x="655320" y="366645"/>
            <a:ext cx="10210800" cy="798046"/>
          </a:xfrm>
        </p:spPr>
        <p:txBody>
          <a:bodyPr/>
          <a:lstStyle/>
          <a:p>
            <a:pPr eaLnBrk="1" hangingPunct="1"/>
            <a:r>
              <a:rPr lang="fr-CA"/>
              <a:t>Marchés boursiers</a:t>
            </a:r>
          </a:p>
        </p:txBody>
      </p:sp>
      <p:graphicFrame>
        <p:nvGraphicFramePr>
          <p:cNvPr id="6" name="Table Placeholder 5"/>
          <p:cNvGraphicFramePr>
            <a:graphicFrameLocks noGrp="1"/>
          </p:cNvGraphicFramePr>
          <p:nvPr>
            <p:extLst>
              <p:ext uri="{D42A27DB-BD31-4B8C-83A1-F6EECF244321}">
                <p14:modId xmlns:p14="http://schemas.microsoft.com/office/powerpoint/2010/main" val="2424657544"/>
              </p:ext>
            </p:extLst>
          </p:nvPr>
        </p:nvGraphicFramePr>
        <p:xfrm>
          <a:off x="2888049" y="3655315"/>
          <a:ext cx="5405193" cy="2110221"/>
        </p:xfrm>
        <a:graphic>
          <a:graphicData uri="http://schemas.openxmlformats.org/drawingml/2006/table">
            <a:tbl>
              <a:tblPr>
                <a:tableStyleId>{0E3FDE45-AF77-4B5C-9715-49D594BDF05E}</a:tableStyleId>
              </a:tblPr>
              <a:tblGrid>
                <a:gridCol w="2306705">
                  <a:extLst>
                    <a:ext uri="{9D8B030D-6E8A-4147-A177-3AD203B41FA5}">
                      <a16:colId xmlns:a16="http://schemas.microsoft.com/office/drawing/2014/main" val="20000"/>
                    </a:ext>
                  </a:extLst>
                </a:gridCol>
                <a:gridCol w="1549244">
                  <a:extLst>
                    <a:ext uri="{9D8B030D-6E8A-4147-A177-3AD203B41FA5}">
                      <a16:colId xmlns:a16="http://schemas.microsoft.com/office/drawing/2014/main" val="20001"/>
                    </a:ext>
                  </a:extLst>
                </a:gridCol>
                <a:gridCol w="1549244">
                  <a:extLst>
                    <a:ext uri="{9D8B030D-6E8A-4147-A177-3AD203B41FA5}">
                      <a16:colId xmlns:a16="http://schemas.microsoft.com/office/drawing/2014/main" val="20002"/>
                    </a:ext>
                  </a:extLst>
                </a:gridCol>
              </a:tblGrid>
              <a:tr h="453029">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Marché boursier</a:t>
                      </a:r>
                    </a:p>
                  </a:txBody>
                  <a:tcPr marL="91435" marR="91435" marT="45634" marB="4563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cap="none" normalizeH="0" baseline="0">
                          <a:ln>
                            <a:noFill/>
                          </a:ln>
                          <a:solidFill>
                            <a:schemeClr val="tx1"/>
                          </a:solidFill>
                          <a:effectLst/>
                          <a:latin typeface="Arial" pitchFamily="34" charset="0"/>
                          <a:ea typeface="MS PGothic" pitchFamily="34" charset="-128"/>
                        </a:rPr>
                        <a:t>Actuellement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cap="none" normalizeH="0" baseline="0">
                          <a:ln>
                            <a:noFill/>
                          </a:ln>
                          <a:solidFill>
                            <a:schemeClr val="tx1"/>
                          </a:solidFill>
                          <a:effectLst/>
                          <a:latin typeface="Arial" pitchFamily="34" charset="0"/>
                          <a:ea typeface="MS PGothic" pitchFamily="34" charset="-128"/>
                        </a:rPr>
                        <a:t>Octobre 2024</a:t>
                      </a:r>
                    </a:p>
                  </a:txBody>
                  <a:tcPr marL="91437" marR="91437"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cap="none" normalizeH="0" baseline="0">
                          <a:ln>
                            <a:noFill/>
                          </a:ln>
                          <a:solidFill>
                            <a:schemeClr val="tx1"/>
                          </a:solidFill>
                          <a:effectLst/>
                          <a:latin typeface="Arial" pitchFamily="34" charset="0"/>
                          <a:ea typeface="MS PGothic" pitchFamily="34" charset="-128"/>
                        </a:rPr>
                        <a:t>Prévision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cap="none" normalizeH="0" baseline="0">
                          <a:ln>
                            <a:noFill/>
                          </a:ln>
                          <a:solidFill>
                            <a:schemeClr val="tx1"/>
                          </a:solidFill>
                          <a:effectLst/>
                          <a:latin typeface="Arial" pitchFamily="34" charset="0"/>
                          <a:ea typeface="MS PGothic" pitchFamily="34" charset="-128"/>
                        </a:rPr>
                        <a:t>Août 2025*</a:t>
                      </a:r>
                    </a:p>
                  </a:txBody>
                  <a:tcPr marL="91437" marR="91437" marT="45723" marB="45723" anchor="ctr" horzOverflow="overflow"/>
                </a:tc>
                <a:extLst>
                  <a:ext uri="{0D108BD9-81ED-4DB2-BD59-A6C34878D82A}">
                    <a16:rowId xmlns:a16="http://schemas.microsoft.com/office/drawing/2014/main" val="10000"/>
                  </a:ext>
                </a:extLst>
              </a:tr>
              <a:tr h="22122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Indice S&amp;P 500</a:t>
                      </a:r>
                    </a:p>
                  </a:txBody>
                  <a:tcPr marL="91435" marR="91435" marT="45634" marB="45634" horzOverflow="overflow"/>
                </a:tc>
                <a:tc>
                  <a:txBody>
                    <a:bodyPr/>
                    <a:lstStyle/>
                    <a:p>
                      <a:pPr marL="0" algn="ctr" defTabSz="914400" rtl="0" eaLnBrk="1" fontAlgn="b" latinLnBrk="0" hangingPunct="1"/>
                      <a:r>
                        <a:rPr kumimoji="0" lang="fr-CA" sz="1200" u="none" strike="noStrike" cap="none" normalizeH="0" baseline="0">
                          <a:ln>
                            <a:noFill/>
                          </a:ln>
                          <a:solidFill>
                            <a:schemeClr val="tx1"/>
                          </a:solidFill>
                          <a:effectLst/>
                          <a:latin typeface="Arial" pitchFamily="34" charset="0"/>
                          <a:ea typeface="MS PGothic" pitchFamily="34" charset="-128"/>
                          <a:cs typeface="+mn-cs"/>
                        </a:rPr>
                        <a:t>5 705</a:t>
                      </a:r>
                    </a:p>
                  </a:txBody>
                  <a:tcPr marL="9525" marR="9525" marT="9525" marB="0" anchor="ctr"/>
                </a:tc>
                <a:tc>
                  <a:txBody>
                    <a:bodyPr/>
                    <a:lstStyle/>
                    <a:p>
                      <a:pPr marL="0" algn="ctr" defTabSz="914400" rtl="0" eaLnBrk="1" fontAlgn="b" latinLnBrk="0" hangingPunct="1"/>
                      <a:r>
                        <a:rPr kumimoji="0" lang="fr-CA" sz="1200" u="none" strike="noStrike" cap="none" normalizeH="0" baseline="0">
                          <a:ln>
                            <a:noFill/>
                          </a:ln>
                          <a:solidFill>
                            <a:schemeClr val="tx1"/>
                          </a:solidFill>
                          <a:effectLst/>
                          <a:latin typeface="Arial" pitchFamily="34" charset="0"/>
                          <a:ea typeface="MS PGothic" pitchFamily="34" charset="-128"/>
                          <a:cs typeface="+mn-cs"/>
                        </a:rPr>
                        <a:t>5 800</a:t>
                      </a:r>
                    </a:p>
                  </a:txBody>
                  <a:tcPr marL="9525" marR="9525" marT="9525" marB="0" anchor="ctr"/>
                </a:tc>
                <a:extLst>
                  <a:ext uri="{0D108BD9-81ED-4DB2-BD59-A6C34878D82A}">
                    <a16:rowId xmlns:a16="http://schemas.microsoft.com/office/drawing/2014/main" val="10001"/>
                  </a:ext>
                </a:extLst>
              </a:tr>
              <a:tr h="0">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Indice composé S&amp;P/TSX</a:t>
                      </a:r>
                    </a:p>
                  </a:txBody>
                  <a:tcPr marL="91435" marR="91435" marT="45634" marB="45634" horzOverflow="overflow"/>
                </a:tc>
                <a:tc>
                  <a:txBody>
                    <a:bodyPr/>
                    <a:lstStyle/>
                    <a:p>
                      <a:pPr marL="0" algn="ctr" defTabSz="914400" rtl="0" eaLnBrk="1" fontAlgn="b" latinLnBrk="0" hangingPunct="1"/>
                      <a:r>
                        <a:rPr kumimoji="0" lang="fr-CA" sz="1200" u="none" strike="noStrike" cap="none" normalizeH="0" baseline="0">
                          <a:ln>
                            <a:noFill/>
                          </a:ln>
                          <a:solidFill>
                            <a:schemeClr val="tx1"/>
                          </a:solidFill>
                          <a:effectLst/>
                          <a:latin typeface="Arial" pitchFamily="34" charset="0"/>
                          <a:ea typeface="MS PGothic" pitchFamily="34" charset="-128"/>
                          <a:cs typeface="+mn-cs"/>
                        </a:rPr>
                        <a:t>24 157</a:t>
                      </a:r>
                    </a:p>
                  </a:txBody>
                  <a:tcPr marL="9525" marR="9525" marT="9525" marB="0" anchor="ctr"/>
                </a:tc>
                <a:tc>
                  <a:txBody>
                    <a:bodyPr/>
                    <a:lstStyle/>
                    <a:p>
                      <a:pPr marL="0" algn="ctr" defTabSz="914400" rtl="0" eaLnBrk="1" fontAlgn="b" latinLnBrk="0" hangingPunct="1"/>
                      <a:r>
                        <a:rPr kumimoji="0" lang="fr-CA" sz="1200" u="none" strike="noStrike" cap="none" normalizeH="0" baseline="0">
                          <a:ln>
                            <a:noFill/>
                          </a:ln>
                          <a:solidFill>
                            <a:schemeClr val="tx1"/>
                          </a:solidFill>
                          <a:effectLst/>
                          <a:latin typeface="Arial" pitchFamily="34" charset="0"/>
                          <a:ea typeface="MS PGothic" pitchFamily="34" charset="-128"/>
                          <a:cs typeface="+mn-cs"/>
                        </a:rPr>
                        <a:t>24 300</a:t>
                      </a:r>
                    </a:p>
                  </a:txBody>
                  <a:tcPr marL="9525" marR="9525" marT="9525" marB="0" anchor="ctr"/>
                </a:tc>
                <a:extLst>
                  <a:ext uri="{0D108BD9-81ED-4DB2-BD59-A6C34878D82A}">
                    <a16:rowId xmlns:a16="http://schemas.microsoft.com/office/drawing/2014/main" val="10002"/>
                  </a:ext>
                </a:extLst>
              </a:tr>
              <a:tr h="268022">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Indice MSCI Europe</a:t>
                      </a:r>
                    </a:p>
                  </a:txBody>
                  <a:tcPr marL="91435" marR="91435" marT="45634" marB="45634" horzOverflow="overflow"/>
                </a:tc>
                <a:tc>
                  <a:txBody>
                    <a:bodyPr/>
                    <a:lstStyle/>
                    <a:p>
                      <a:pPr marL="0" algn="ctr" defTabSz="914400" rtl="0" eaLnBrk="1" fontAlgn="b" latinLnBrk="0" hangingPunct="1"/>
                      <a:r>
                        <a:rPr kumimoji="0" lang="fr-CA" sz="1200" u="none" strike="noStrike" cap="none" normalizeH="0" baseline="0">
                          <a:ln>
                            <a:noFill/>
                          </a:ln>
                          <a:solidFill>
                            <a:schemeClr val="tx1"/>
                          </a:solidFill>
                          <a:effectLst/>
                          <a:latin typeface="Arial" pitchFamily="34" charset="0"/>
                          <a:ea typeface="MS PGothic" pitchFamily="34" charset="-128"/>
                          <a:cs typeface="+mn-cs"/>
                        </a:rPr>
                        <a:t>169</a:t>
                      </a:r>
                    </a:p>
                  </a:txBody>
                  <a:tcPr marL="9525" marR="9525" marT="9525" marB="0" anchor="ctr"/>
                </a:tc>
                <a:tc>
                  <a:txBody>
                    <a:bodyPr/>
                    <a:lstStyle/>
                    <a:p>
                      <a:pPr marL="0" algn="ctr" defTabSz="914400" rtl="0" eaLnBrk="1" fontAlgn="b" latinLnBrk="0" hangingPunct="1"/>
                      <a:r>
                        <a:rPr kumimoji="0" lang="fr-CA" sz="1200" u="none" strike="noStrike" cap="none" normalizeH="0" baseline="0">
                          <a:ln>
                            <a:noFill/>
                          </a:ln>
                          <a:solidFill>
                            <a:schemeClr val="tx1"/>
                          </a:solidFill>
                          <a:effectLst/>
                          <a:latin typeface="Arial" pitchFamily="34" charset="0"/>
                          <a:ea typeface="MS PGothic" pitchFamily="34" charset="-128"/>
                          <a:cs typeface="+mn-cs"/>
                        </a:rPr>
                        <a:t>177</a:t>
                      </a:r>
                    </a:p>
                  </a:txBody>
                  <a:tcPr marL="9525" marR="9525" marT="9525" marB="0" anchor="ctr"/>
                </a:tc>
                <a:extLst>
                  <a:ext uri="{0D108BD9-81ED-4DB2-BD59-A6C34878D82A}">
                    <a16:rowId xmlns:a16="http://schemas.microsoft.com/office/drawing/2014/main" val="10003"/>
                  </a:ext>
                </a:extLst>
              </a:tr>
              <a:tr h="282275">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Indice FTSE 100</a:t>
                      </a:r>
                    </a:p>
                  </a:txBody>
                  <a:tcPr marL="91435" marR="91435" marT="45634" marB="45634" horzOverflow="overflow"/>
                </a:tc>
                <a:tc>
                  <a:txBody>
                    <a:bodyPr/>
                    <a:lstStyle/>
                    <a:p>
                      <a:pPr marL="0" algn="ctr" defTabSz="914400" rtl="0" eaLnBrk="1" fontAlgn="b" latinLnBrk="0" hangingPunct="1"/>
                      <a:r>
                        <a:rPr kumimoji="0" lang="fr-CA" sz="1200" u="none" strike="noStrike" cap="none" normalizeH="0" baseline="0">
                          <a:ln>
                            <a:noFill/>
                          </a:ln>
                          <a:solidFill>
                            <a:schemeClr val="tx1"/>
                          </a:solidFill>
                          <a:effectLst/>
                          <a:latin typeface="Arial" pitchFamily="34" charset="0"/>
                          <a:ea typeface="MS PGothic" pitchFamily="34" charset="-128"/>
                          <a:cs typeface="+mn-cs"/>
                        </a:rPr>
                        <a:t>8 110</a:t>
                      </a:r>
                    </a:p>
                  </a:txBody>
                  <a:tcPr marL="9525" marR="9525" marT="9525" marB="0" anchor="ctr"/>
                </a:tc>
                <a:tc>
                  <a:txBody>
                    <a:bodyPr/>
                    <a:lstStyle/>
                    <a:p>
                      <a:pPr marL="0" algn="ctr" defTabSz="914400" rtl="0" eaLnBrk="1" fontAlgn="b" latinLnBrk="0" hangingPunct="1"/>
                      <a:r>
                        <a:rPr kumimoji="0" lang="fr-CA" sz="1200" u="none" strike="noStrike" cap="none" normalizeH="0" baseline="0">
                          <a:ln>
                            <a:noFill/>
                          </a:ln>
                          <a:solidFill>
                            <a:schemeClr val="tx1"/>
                          </a:solidFill>
                          <a:effectLst/>
                          <a:latin typeface="Arial" pitchFamily="34" charset="0"/>
                          <a:ea typeface="MS PGothic" pitchFamily="34" charset="-128"/>
                          <a:cs typeface="+mn-cs"/>
                        </a:rPr>
                        <a:t>8 675</a:t>
                      </a:r>
                    </a:p>
                  </a:txBody>
                  <a:tcPr marL="9525" marR="9525" marT="9525" marB="0" anchor="ctr"/>
                </a:tc>
                <a:extLst>
                  <a:ext uri="{0D108BD9-81ED-4DB2-BD59-A6C34878D82A}">
                    <a16:rowId xmlns:a16="http://schemas.microsoft.com/office/drawing/2014/main" val="10004"/>
                  </a:ext>
                </a:extLst>
              </a:tr>
              <a:tr h="268022">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b="0" u="none" strike="noStrike" cap="none" normalizeH="0" baseline="0">
                          <a:ln>
                            <a:noFill/>
                          </a:ln>
                          <a:solidFill>
                            <a:schemeClr val="tx1"/>
                          </a:solidFill>
                          <a:effectLst/>
                        </a:rPr>
                        <a:t>Indice Nikkei</a:t>
                      </a:r>
                    </a:p>
                  </a:txBody>
                  <a:tcPr marL="91435" marR="91435" marT="45634" marB="45634" horzOverflow="overflow"/>
                </a:tc>
                <a:tc>
                  <a:txBody>
                    <a:bodyPr/>
                    <a:lstStyle/>
                    <a:p>
                      <a:pPr marL="0" algn="ctr" defTabSz="914400" rtl="0" eaLnBrk="1" fontAlgn="b" latinLnBrk="0" hangingPunct="1"/>
                      <a:r>
                        <a:rPr kumimoji="0" lang="fr-CA" sz="1200" u="none" strike="noStrike" cap="none" normalizeH="0" baseline="0">
                          <a:ln>
                            <a:noFill/>
                          </a:ln>
                          <a:solidFill>
                            <a:schemeClr val="tx1"/>
                          </a:solidFill>
                          <a:effectLst/>
                          <a:latin typeface="Arial" pitchFamily="34" charset="0"/>
                          <a:ea typeface="MS PGothic" pitchFamily="34" charset="-128"/>
                          <a:cs typeface="+mn-cs"/>
                        </a:rPr>
                        <a:t>39 081</a:t>
                      </a:r>
                    </a:p>
                  </a:txBody>
                  <a:tcPr marL="9525" marR="9525" marT="9525" marB="0" anchor="ctr"/>
                </a:tc>
                <a:tc>
                  <a:txBody>
                    <a:bodyPr/>
                    <a:lstStyle/>
                    <a:p>
                      <a:pPr marL="0" algn="ctr" defTabSz="914400" rtl="0" eaLnBrk="1" fontAlgn="b" latinLnBrk="0" hangingPunct="1"/>
                      <a:r>
                        <a:rPr kumimoji="0" lang="fr-CA" sz="1200" u="none" strike="noStrike" cap="none" normalizeH="0" baseline="0">
                          <a:ln>
                            <a:noFill/>
                          </a:ln>
                          <a:solidFill>
                            <a:schemeClr val="tx1"/>
                          </a:solidFill>
                          <a:effectLst/>
                          <a:latin typeface="Arial" pitchFamily="34" charset="0"/>
                          <a:ea typeface="MS PGothic" pitchFamily="34" charset="-128"/>
                          <a:cs typeface="+mn-cs"/>
                        </a:rPr>
                        <a:t>41 100</a:t>
                      </a:r>
                    </a:p>
                  </a:txBody>
                  <a:tcPr marL="9525" marR="9525" marT="9525" marB="0" anchor="ctr"/>
                </a:tc>
                <a:extLst>
                  <a:ext uri="{0D108BD9-81ED-4DB2-BD59-A6C34878D82A}">
                    <a16:rowId xmlns:a16="http://schemas.microsoft.com/office/drawing/2014/main" val="10005"/>
                  </a:ext>
                </a:extLst>
              </a:tr>
              <a:tr h="268022">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Indice MSCI Emerging Markets</a:t>
                      </a:r>
                    </a:p>
                  </a:txBody>
                  <a:tcPr marL="91435" marR="91435" marT="45634" marB="45634" horzOverflow="overflow"/>
                </a:tc>
                <a:tc>
                  <a:txBody>
                    <a:bodyPr/>
                    <a:lstStyle/>
                    <a:p>
                      <a:pPr marL="0" algn="ctr" defTabSz="914400" rtl="0" eaLnBrk="1" fontAlgn="b" latinLnBrk="0" hangingPunct="1"/>
                      <a:r>
                        <a:rPr kumimoji="0" lang="fr-CA" sz="1200" u="none" strike="noStrike" cap="none" normalizeH="0" baseline="0">
                          <a:ln>
                            <a:noFill/>
                          </a:ln>
                          <a:solidFill>
                            <a:schemeClr val="tx1"/>
                          </a:solidFill>
                          <a:effectLst/>
                          <a:latin typeface="Arial" pitchFamily="34" charset="0"/>
                          <a:ea typeface="MS PGothic" pitchFamily="34" charset="-128"/>
                          <a:cs typeface="+mn-cs"/>
                        </a:rPr>
                        <a:t>1 120</a:t>
                      </a:r>
                    </a:p>
                  </a:txBody>
                  <a:tcPr marL="9525" marR="9525" marT="9525" marB="0" anchor="ctr"/>
                </a:tc>
                <a:tc>
                  <a:txBody>
                    <a:bodyPr/>
                    <a:lstStyle/>
                    <a:p>
                      <a:pPr marL="0" algn="ctr" defTabSz="914400" rtl="0" eaLnBrk="1" fontAlgn="b" latinLnBrk="0" hangingPunct="1"/>
                      <a:r>
                        <a:rPr kumimoji="0" lang="fr-CA" sz="1200" u="none" strike="noStrike" cap="none" normalizeH="0" baseline="0">
                          <a:ln>
                            <a:noFill/>
                          </a:ln>
                          <a:solidFill>
                            <a:schemeClr val="tx1"/>
                          </a:solidFill>
                          <a:effectLst/>
                          <a:latin typeface="Arial" pitchFamily="34" charset="0"/>
                          <a:ea typeface="MS PGothic" pitchFamily="34" charset="-128"/>
                          <a:cs typeface="+mn-cs"/>
                        </a:rPr>
                        <a:t>1 175</a:t>
                      </a:r>
                    </a:p>
                  </a:txBody>
                  <a:tcPr marL="9525" marR="9525" marT="9525" marB="0" anchor="ctr"/>
                </a:tc>
                <a:extLst>
                  <a:ext uri="{0D108BD9-81ED-4DB2-BD59-A6C34878D82A}">
                    <a16:rowId xmlns:a16="http://schemas.microsoft.com/office/drawing/2014/main" val="10006"/>
                  </a:ext>
                </a:extLst>
              </a:tr>
            </a:tbl>
          </a:graphicData>
        </a:graphic>
      </p:graphicFrame>
      <p:sp>
        <p:nvSpPr>
          <p:cNvPr id="21538" name="Rectangle 1"/>
          <p:cNvSpPr>
            <a:spLocks noChangeArrowheads="1"/>
          </p:cNvSpPr>
          <p:nvPr/>
        </p:nvSpPr>
        <p:spPr bwMode="auto">
          <a:xfrm>
            <a:off x="299500" y="5931407"/>
            <a:ext cx="109833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pPr>
            <a:r>
              <a:rPr lang="fr-CA" sz="900">
                <a:solidFill>
                  <a:schemeClr val="tx1">
                    <a:lumMod val="65000"/>
                    <a:lumOff val="35000"/>
                  </a:schemeClr>
                </a:solidFill>
              </a:rPr>
              <a:t>Sources : RBC GMA, </a:t>
            </a:r>
            <a:br>
              <a:rPr lang="fr-CA" sz="900">
                <a:solidFill>
                  <a:schemeClr val="tx1">
                    <a:lumMod val="65000"/>
                    <a:lumOff val="35000"/>
                  </a:schemeClr>
                </a:solidFill>
              </a:rPr>
            </a:br>
            <a:r>
              <a:rPr lang="fr-CA" sz="900" baseline="30000">
                <a:solidFill>
                  <a:schemeClr val="tx1">
                    <a:lumMod val="65000"/>
                    <a:lumOff val="35000"/>
                  </a:schemeClr>
                </a:solidFill>
              </a:rPr>
              <a:t>1</a:t>
            </a:r>
            <a:r>
              <a:rPr lang="fr-CA" sz="900">
                <a:solidFill>
                  <a:schemeClr val="tx1">
                    <a:lumMod val="65000"/>
                    <a:lumOff val="35000"/>
                  </a:schemeClr>
                </a:solidFill>
              </a:rPr>
              <a:t> Au 14 octobre 2024.</a:t>
            </a:r>
            <a:br>
              <a:rPr lang="fr-CA" sz="900">
                <a:solidFill>
                  <a:schemeClr val="tx1">
                    <a:lumMod val="65000"/>
                    <a:lumOff val="35000"/>
                  </a:schemeClr>
                </a:solidFill>
              </a:rPr>
            </a:br>
            <a:r>
              <a:rPr lang="fr-CA" sz="900">
                <a:solidFill>
                  <a:schemeClr val="tx1">
                    <a:lumMod val="65000"/>
                    <a:lumOff val="35000"/>
                  </a:schemeClr>
                </a:solidFill>
              </a:rPr>
              <a:t>* Les prévisions sont mises à jour trimestriellement (mars, juin, septembre et décembre). </a:t>
            </a:r>
          </a:p>
          <a:p>
            <a:pPr>
              <a:spcBef>
                <a:spcPct val="50000"/>
              </a:spcBef>
            </a:pPr>
            <a:endParaRPr lang="en-US" altLang="en-US" sz="1000" dirty="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00D53123-EF31-4C08-A865-932FC064F9C8}" type="slidenum">
              <a:rPr lang="en-CA" smtClean="0"/>
              <a:pPr/>
              <a:t>5</a:t>
            </a:fld>
            <a:endParaRPr lang="en-CA"/>
          </a:p>
        </p:txBody>
      </p:sp>
    </p:spTree>
    <p:extLst>
      <p:ext uri="{BB962C8B-B14F-4D97-AF65-F5344CB8AC3E}">
        <p14:creationId xmlns:p14="http://schemas.microsoft.com/office/powerpoint/2010/main" val="298698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ChangeArrowheads="1"/>
          </p:cNvSpPr>
          <p:nvPr/>
        </p:nvSpPr>
        <p:spPr bwMode="auto">
          <a:xfrm>
            <a:off x="182880" y="5211361"/>
            <a:ext cx="11086011" cy="91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48" tIns="41025" rIns="82048" bIns="41025">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0"/>
              </a:spcBef>
            </a:pPr>
            <a:r>
              <a:rPr lang="fr-CA" sz="900" dirty="0">
                <a:solidFill>
                  <a:schemeClr val="tx1">
                    <a:lumMod val="65000"/>
                    <a:lumOff val="35000"/>
                  </a:schemeClr>
                </a:solidFill>
                <a:latin typeface="+mj-lt"/>
                <a:ea typeface="Batang" pitchFamily="18" charset="-127"/>
              </a:rPr>
              <a:t>Données au 31 octobre 2024. On établit la juste valeur en multipliant le ratio cours-bénéfice d’équilibre par l’estimation actuelle des bénéfices normalisés. Le prix qui en découle est ensuite normalisé à l’aide d’un facteur illustrant la corrélation historique entre le marché réel et son point d’équilibre. Le résultat constitue l’estimation de la juste valeur ou le milieu de la fourchette. Les extrémités des fourchettes correspondent à des mouvements d’un écart type au-dessus et au-dessous de ce niveau. La juste valeur est le cours minimal qui va de pair avec une inflation modérée et de faibles taux d’intérêt dans un contexte de croissance économique.  Une hausse des cours supérieure à la moyenne demeure possible si le contexte revient à la normale.  En outre, de bonnes occasions se présentent, étant donné que les valorisations dans certains des principaux marchés demeurent toujours en deçà des niveaux minimums prévus.  Des corrections sont toujours possibles et les valorisations ne limiteront pas le risque de dommages résultant de chocs systémiques, mais les perspectives relatives aux rendements des marchés boursiers sont généralement supérieures lorsque les actions se situent sous la juste valeur au milieu de la fourchette. Il est impossible d’investir directement dans un indice. Les données ne tiennent pas compte des frais liés aux opérations, des frais de gestion des placements et des taxes ou impôts. Si ces coûts et ces frais étaient pris en compte, les rendements seraient plus bas. Les rendements antérieurs ne sont pas garants des résultats futurs.</a:t>
            </a:r>
          </a:p>
        </p:txBody>
      </p:sp>
      <p:sp>
        <p:nvSpPr>
          <p:cNvPr id="20484" name="Title 2"/>
          <p:cNvSpPr>
            <a:spLocks noGrp="1"/>
          </p:cNvSpPr>
          <p:nvPr>
            <p:ph type="title"/>
          </p:nvPr>
        </p:nvSpPr>
        <p:spPr/>
        <p:txBody>
          <a:bodyPr/>
          <a:lstStyle/>
          <a:p>
            <a:pPr eaLnBrk="1" hangingPunct="1"/>
            <a:r>
              <a:rPr lang="fr-CA"/>
              <a:t>Marchés boursiers</a:t>
            </a:r>
          </a:p>
        </p:txBody>
      </p:sp>
      <p:sp>
        <p:nvSpPr>
          <p:cNvPr id="2" name="Slide Number Placeholder 1"/>
          <p:cNvSpPr>
            <a:spLocks noGrp="1"/>
          </p:cNvSpPr>
          <p:nvPr>
            <p:ph type="sldNum" sz="quarter" idx="12"/>
          </p:nvPr>
        </p:nvSpPr>
        <p:spPr/>
        <p:txBody>
          <a:bodyPr/>
          <a:lstStyle/>
          <a:p>
            <a:fld id="{00D53123-EF31-4C08-A865-932FC064F9C8}" type="slidenum">
              <a:rPr lang="en-CA" smtClean="0"/>
              <a:t>6</a:t>
            </a:fld>
            <a:endParaRPr lang="en-CA"/>
          </a:p>
        </p:txBody>
      </p:sp>
      <p:pic>
        <p:nvPicPr>
          <p:cNvPr id="7" name="Picture 3">
            <a:extLst>
              <a:ext uri="{FF2B5EF4-FFF2-40B4-BE49-F238E27FC236}">
                <a16:creationId xmlns:a16="http://schemas.microsoft.com/office/drawing/2014/main" id="{77B8AB64-32DB-BBEE-9B0A-CF9B226B16E8}"/>
              </a:ext>
            </a:extLst>
          </p:cNvPr>
          <p:cNvPicPr/>
          <p:nvPr/>
        </p:nvPicPr>
        <p:blipFill>
          <a:blip r:embed="rId3"/>
          <a:stretch>
            <a:fillRect/>
          </a:stretch>
        </p:blipFill>
        <p:spPr>
          <a:xfrm>
            <a:off x="509718" y="1414426"/>
            <a:ext cx="5027951" cy="3667125"/>
          </a:xfrm>
          <a:prstGeom prst="rect">
            <a:avLst/>
          </a:prstGeom>
        </p:spPr>
      </p:pic>
      <p:pic>
        <p:nvPicPr>
          <p:cNvPr id="8" name="Picture 3">
            <a:extLst>
              <a:ext uri="{FF2B5EF4-FFF2-40B4-BE49-F238E27FC236}">
                <a16:creationId xmlns:a16="http://schemas.microsoft.com/office/drawing/2014/main" id="{A5DAF021-164F-7FF6-6464-CE64C02A09E1}"/>
              </a:ext>
            </a:extLst>
          </p:cNvPr>
          <p:cNvPicPr/>
          <p:nvPr/>
        </p:nvPicPr>
        <p:blipFill>
          <a:blip r:embed="rId4"/>
          <a:stretch>
            <a:fillRect/>
          </a:stretch>
        </p:blipFill>
        <p:spPr>
          <a:xfrm>
            <a:off x="6239221" y="1414425"/>
            <a:ext cx="4947892" cy="3667125"/>
          </a:xfrm>
          <a:prstGeom prst="rect">
            <a:avLst/>
          </a:prstGeom>
        </p:spPr>
      </p:pic>
    </p:spTree>
    <p:extLst>
      <p:ext uri="{BB962C8B-B14F-4D97-AF65-F5344CB8AC3E}">
        <p14:creationId xmlns:p14="http://schemas.microsoft.com/office/powerpoint/2010/main" val="1348838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89" y="1257798"/>
            <a:ext cx="11522011" cy="4524935"/>
          </a:xfrm>
        </p:spPr>
        <p:txBody>
          <a:bodyPr>
            <a:normAutofit/>
          </a:bodyPr>
          <a:lstStyle/>
          <a:p>
            <a:pPr marL="285750" indent="-285750">
              <a:lnSpc>
                <a:spcPct val="87000"/>
              </a:lnSpc>
              <a:spcBef>
                <a:spcPts val="0"/>
              </a:spcBef>
              <a:buFont typeface="Arial" panose="020B0604020202020204" pitchFamily="34" charset="0"/>
              <a:buChar char="•"/>
            </a:pPr>
            <a:r>
              <a:rPr lang="fr-CA" sz="1400">
                <a:latin typeface="Arial" panose="020B0604020202020204" pitchFamily="34" charset="0"/>
              </a:rPr>
              <a:t>Nous avons accru la part des titres à revenu fixe de 50 points de base, la faisant passer d’une légère sous-pondération à une légère surpondération. Pour ce faire, nous avons puisé dans les liquidités. Les obligations d’État ont été liquidées le mois dernier, étant donné qu’il ne sera peut-être pas nécessaire que les taux d’intérêt baissent aussi vite que prévu. Le taux des titres américains à dix ans a grimpé de presque 60 points de base, passant d’un creux de 3,61 % à la mi-septembre à un sommet de 4,21 %. Ces taux se situent légèrement au-dessus de notre niveau d’équilibre modélisé. La fourchette d’équilibre reflète les attentes d’une baisse graduelle de l’inflation vers notre cible, de réductions des taux d’intérêt et d’un atterrissage en douceur de l’économie durant la période. Ce niveau laisse croire que le risque d’évaluation est mince et que le potentiel de rendement s’est amélioré. Nous avons donc profité de la récente hausse des taux pour réduire de 50 pb notre sous-pondération en titres à revenu fixe, en puisant dans les liquidités. Nous sommes d’avis que les taux devraient fluctuer dans une fourchette étroite au cours de la prochaine année, procurant des rendements globaux de 1 % à 5 % aux investisseurs en obligations.</a:t>
            </a:r>
          </a:p>
          <a:p>
            <a:pPr marL="285750" indent="-285750">
              <a:lnSpc>
                <a:spcPct val="87000"/>
              </a:lnSpc>
              <a:spcBef>
                <a:spcPts val="0"/>
              </a:spcBef>
              <a:buFont typeface="Arial" panose="020B0604020202020204" pitchFamily="34" charset="0"/>
              <a:buChar char="•"/>
            </a:pPr>
            <a:r>
              <a:rPr lang="fr-CA" sz="1400">
                <a:latin typeface="Arial" panose="020B0604020202020204" pitchFamily="34" charset="0"/>
              </a:rPr>
              <a:t>Nous continuons à penser que les actions surpasseront à long terme les obligations, mais nous maintenons notre pondération neutre pour l’instant, car le niveau élevé des valorisations, surtout des actions de sociétés américaines à grande capitalisation, et l’exubérance des investisseurs posent un risque en cas de dégradation des perspectives. Nous conservons une faible part de liquidités pour atténuer la volatilité potentielle et profiter des occasions possibles.</a:t>
            </a:r>
          </a:p>
          <a:p>
            <a:pPr marL="285750" indent="-285750">
              <a:lnSpc>
                <a:spcPct val="87000"/>
              </a:lnSpc>
              <a:spcBef>
                <a:spcPts val="0"/>
              </a:spcBef>
              <a:buFont typeface="Arial" panose="020B0604020202020204" pitchFamily="34" charset="0"/>
              <a:buChar char="•"/>
            </a:pPr>
            <a:r>
              <a:rPr lang="fr-CA" sz="1400">
                <a:latin typeface="Arial" panose="020B0604020202020204" pitchFamily="34" charset="0"/>
              </a:rPr>
              <a:t>Nos recommandations actuelles de répartition de l’actif d’un portefeuille équilibré mondial sont les suivantes : 60,0 % en actions (pondération stratégique « neutre » de 60,0 %), 37,5 % en obligations (pondération stratégique « neutre » de 38,0 %) et 2,5 % en liquidités.</a:t>
            </a:r>
          </a:p>
        </p:txBody>
      </p:sp>
      <p:sp>
        <p:nvSpPr>
          <p:cNvPr id="22532" name="Title 1"/>
          <p:cNvSpPr>
            <a:spLocks noGrp="1"/>
          </p:cNvSpPr>
          <p:nvPr>
            <p:ph type="title"/>
          </p:nvPr>
        </p:nvSpPr>
        <p:spPr/>
        <p:txBody>
          <a:bodyPr/>
          <a:lstStyle/>
          <a:p>
            <a:pPr eaLnBrk="1" hangingPunct="1"/>
            <a:r>
              <a:rPr lang="fr-CA"/>
              <a:t>Composition de l’actif</a:t>
            </a:r>
          </a:p>
        </p:txBody>
      </p:sp>
      <p:graphicFrame>
        <p:nvGraphicFramePr>
          <p:cNvPr id="6" name="Table Placeholder 5"/>
          <p:cNvGraphicFramePr>
            <a:graphicFrameLocks noGrp="1"/>
          </p:cNvGraphicFramePr>
          <p:nvPr>
            <p:extLst>
              <p:ext uri="{D42A27DB-BD31-4B8C-83A1-F6EECF244321}">
                <p14:modId xmlns:p14="http://schemas.microsoft.com/office/powerpoint/2010/main" val="3959699550"/>
              </p:ext>
            </p:extLst>
          </p:nvPr>
        </p:nvGraphicFramePr>
        <p:xfrm>
          <a:off x="1315727" y="4216672"/>
          <a:ext cx="9064520" cy="1748941"/>
        </p:xfrm>
        <a:graphic>
          <a:graphicData uri="http://schemas.openxmlformats.org/drawingml/2006/table">
            <a:tbl>
              <a:tblPr>
                <a:tableStyleId>{0E3FDE45-AF77-4B5C-9715-49D594BDF05E}</a:tableStyleId>
              </a:tblPr>
              <a:tblGrid>
                <a:gridCol w="1232033">
                  <a:extLst>
                    <a:ext uri="{9D8B030D-6E8A-4147-A177-3AD203B41FA5}">
                      <a16:colId xmlns:a16="http://schemas.microsoft.com/office/drawing/2014/main" val="20000"/>
                    </a:ext>
                  </a:extLst>
                </a:gridCol>
                <a:gridCol w="1058307">
                  <a:extLst>
                    <a:ext uri="{9D8B030D-6E8A-4147-A177-3AD203B41FA5}">
                      <a16:colId xmlns:a16="http://schemas.microsoft.com/office/drawing/2014/main" val="20001"/>
                    </a:ext>
                  </a:extLst>
                </a:gridCol>
                <a:gridCol w="967740">
                  <a:extLst>
                    <a:ext uri="{9D8B030D-6E8A-4147-A177-3AD203B41FA5}">
                      <a16:colId xmlns:a16="http://schemas.microsoft.com/office/drawing/2014/main" val="20002"/>
                    </a:ext>
                  </a:extLst>
                </a:gridCol>
                <a:gridCol w="987625">
                  <a:extLst>
                    <a:ext uri="{9D8B030D-6E8A-4147-A177-3AD203B41FA5}">
                      <a16:colId xmlns:a16="http://schemas.microsoft.com/office/drawing/2014/main" val="20004"/>
                    </a:ext>
                  </a:extLst>
                </a:gridCol>
                <a:gridCol w="947855">
                  <a:extLst>
                    <a:ext uri="{9D8B030D-6E8A-4147-A177-3AD203B41FA5}">
                      <a16:colId xmlns:a16="http://schemas.microsoft.com/office/drawing/2014/main" val="20005"/>
                    </a:ext>
                  </a:extLst>
                </a:gridCol>
                <a:gridCol w="967740">
                  <a:extLst>
                    <a:ext uri="{9D8B030D-6E8A-4147-A177-3AD203B41FA5}">
                      <a16:colId xmlns:a16="http://schemas.microsoft.com/office/drawing/2014/main" val="20006"/>
                    </a:ext>
                  </a:extLst>
                </a:gridCol>
                <a:gridCol w="967740">
                  <a:extLst>
                    <a:ext uri="{9D8B030D-6E8A-4147-A177-3AD203B41FA5}">
                      <a16:colId xmlns:a16="http://schemas.microsoft.com/office/drawing/2014/main" val="20007"/>
                    </a:ext>
                  </a:extLst>
                </a:gridCol>
                <a:gridCol w="967740">
                  <a:extLst>
                    <a:ext uri="{9D8B030D-6E8A-4147-A177-3AD203B41FA5}">
                      <a16:colId xmlns:a16="http://schemas.microsoft.com/office/drawing/2014/main" val="2399310102"/>
                    </a:ext>
                  </a:extLst>
                </a:gridCol>
                <a:gridCol w="967740">
                  <a:extLst>
                    <a:ext uri="{9D8B030D-6E8A-4147-A177-3AD203B41FA5}">
                      <a16:colId xmlns:a16="http://schemas.microsoft.com/office/drawing/2014/main" val="2473671762"/>
                    </a:ext>
                  </a:extLst>
                </a:gridCol>
              </a:tblGrid>
              <a:tr h="425027">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Répartition globale de l’actif</a:t>
                      </a: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Référence</a:t>
                      </a: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Fourchette</a:t>
                      </a:r>
                      <a:br>
                        <a:rPr kumimoji="0" lang="fr-CA" sz="1200" u="none" strike="noStrike" cap="none" normalizeH="0" baseline="0">
                          <a:ln>
                            <a:noFill/>
                          </a:ln>
                          <a:solidFill>
                            <a:schemeClr val="tx1"/>
                          </a:solidFill>
                          <a:effectLst/>
                        </a:rPr>
                      </a:br>
                      <a:r>
                        <a:rPr kumimoji="0" lang="fr-CA" sz="1200" u="none" strike="noStrike" cap="none" normalizeH="0" baseline="0">
                          <a:ln>
                            <a:noFill/>
                          </a:ln>
                          <a:solidFill>
                            <a:schemeClr val="tx1"/>
                          </a:solidFill>
                          <a:effectLst/>
                        </a:rPr>
                        <a:t>passée</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latin typeface="+mn-lt"/>
                          <a:ea typeface="+mn-ea"/>
                          <a:cs typeface="+mn-cs"/>
                        </a:rPr>
                        <a:t>Automne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latin typeface="+mn-lt"/>
                          <a:ea typeface="+mn-ea"/>
                          <a:cs typeface="+mn-cs"/>
                        </a:rPr>
                        <a:t>2023</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latin typeface="+mn-lt"/>
                          <a:ea typeface="+mn-ea"/>
                          <a:cs typeface="+mn-cs"/>
                        </a:rPr>
                        <a:t>Nouvel An 2024</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latin typeface="+mn-lt"/>
                          <a:ea typeface="+mn-ea"/>
                          <a:cs typeface="+mn-cs"/>
                        </a:rPr>
                        <a:t>Printemps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latin typeface="+mn-lt"/>
                          <a:ea typeface="+mn-ea"/>
                          <a:cs typeface="+mn-cs"/>
                        </a:rPr>
                        <a:t>2024</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latin typeface="+mn-lt"/>
                          <a:ea typeface="+mn-ea"/>
                          <a:cs typeface="+mn-cs"/>
                        </a:rPr>
                        <a:t>Été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latin typeface="+mn-lt"/>
                          <a:ea typeface="+mn-ea"/>
                          <a:cs typeface="+mn-cs"/>
                        </a:rPr>
                        <a:t>2024</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latin typeface="+mn-lt"/>
                          <a:ea typeface="+mn-ea"/>
                          <a:cs typeface="+mn-cs"/>
                        </a:rPr>
                        <a:t>Automne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latin typeface="+mn-lt"/>
                          <a:ea typeface="+mn-ea"/>
                          <a:cs typeface="+mn-cs"/>
                        </a:rPr>
                        <a:t>2024</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latin typeface="+mn-lt"/>
                          <a:ea typeface="+mn-ea"/>
                          <a:cs typeface="+mn-cs"/>
                        </a:rPr>
                        <a:t>Octobre 2024</a:t>
                      </a:r>
                    </a:p>
                  </a:txBody>
                  <a:tcPr marL="91394" marR="91394" marT="45694" marB="45694" anchor="ctr" horzOverflow="overflow"/>
                </a:tc>
                <a:extLst>
                  <a:ext uri="{0D108BD9-81ED-4DB2-BD59-A6C34878D82A}">
                    <a16:rowId xmlns:a16="http://schemas.microsoft.com/office/drawing/2014/main" val="10000"/>
                  </a:ext>
                </a:extLst>
              </a:tr>
              <a:tr h="379117">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Liquidités</a:t>
                      </a: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u="none" strike="noStrike" cap="none" normalizeH="0" baseline="0" dirty="0">
                          <a:ln>
                            <a:noFill/>
                          </a:ln>
                          <a:solidFill>
                            <a:schemeClr val="tx1"/>
                          </a:solidFill>
                          <a:effectLst/>
                        </a:rPr>
                        <a:t>2,0 %</a:t>
                      </a:r>
                    </a:p>
                  </a:txBody>
                  <a:tcPr marL="6926" marR="6926" marT="6721" marB="0"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1 %-16 %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2,0 %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1,5 %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1,5 %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1,5 %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3,0 %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2,5 %</a:t>
                      </a:r>
                    </a:p>
                  </a:txBody>
                  <a:tcPr marL="6926" marR="6926" marT="6721" marB="0" anchor="ctr" horzOverflow="overflow"/>
                </a:tc>
                <a:extLst>
                  <a:ext uri="{0D108BD9-81ED-4DB2-BD59-A6C34878D82A}">
                    <a16:rowId xmlns:a16="http://schemas.microsoft.com/office/drawing/2014/main" val="10001"/>
                  </a:ext>
                </a:extLst>
              </a:tr>
              <a:tr h="364898">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Obligations</a:t>
                      </a: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38,0 %</a:t>
                      </a:r>
                    </a:p>
                  </a:txBody>
                  <a:tcPr marL="6926" marR="6926" marT="6721" marB="0"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25 %-54 %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38,0 %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38,5 %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38,5 %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38,5 %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37,0 %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37,5 %</a:t>
                      </a:r>
                    </a:p>
                  </a:txBody>
                  <a:tcPr marL="6926" marR="6926" marT="6721" marB="0" anchor="ctr" horzOverflow="overflow"/>
                </a:tc>
                <a:extLst>
                  <a:ext uri="{0D108BD9-81ED-4DB2-BD59-A6C34878D82A}">
                    <a16:rowId xmlns:a16="http://schemas.microsoft.com/office/drawing/2014/main" val="10002"/>
                  </a:ext>
                </a:extLst>
              </a:tr>
              <a:tr h="364898">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Actions</a:t>
                      </a: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60,0 %</a:t>
                      </a:r>
                    </a:p>
                  </a:txBody>
                  <a:tcPr marL="6926" marR="6926" marT="6721" marB="0"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effectLst/>
                        </a:rPr>
                        <a:t>36 %-65 %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60,0 %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60,0 %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60,0 %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60,0 %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itchFamily="34" charset="0"/>
                          <a:ea typeface="MS PGothic" pitchFamily="34" charset="-128"/>
                        </a:rPr>
                        <a:t>60,0 %</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A" sz="1200" b="0" i="0" u="none" strike="noStrike" cap="none" normalizeH="0" baseline="0" dirty="0">
                          <a:ln>
                            <a:noFill/>
                          </a:ln>
                          <a:solidFill>
                            <a:schemeClr val="tx1"/>
                          </a:solidFill>
                          <a:effectLst/>
                          <a:latin typeface="Arial" pitchFamily="34" charset="0"/>
                          <a:ea typeface="MS PGothic" pitchFamily="34" charset="-128"/>
                        </a:rPr>
                        <a:t>60,0 %</a:t>
                      </a:r>
                    </a:p>
                  </a:txBody>
                  <a:tcPr marL="6926" marR="6926" marT="6721" marB="0" anchor="ctr" horzOverflow="overflow"/>
                </a:tc>
                <a:extLst>
                  <a:ext uri="{0D108BD9-81ED-4DB2-BD59-A6C34878D82A}">
                    <a16:rowId xmlns:a16="http://schemas.microsoft.com/office/drawing/2014/main" val="10003"/>
                  </a:ext>
                </a:extLst>
              </a:tr>
            </a:tbl>
          </a:graphicData>
        </a:graphic>
      </p:graphicFrame>
      <p:sp>
        <p:nvSpPr>
          <p:cNvPr id="22567" name="Rectangle 6"/>
          <p:cNvSpPr>
            <a:spLocks noChangeArrowheads="1"/>
          </p:cNvSpPr>
          <p:nvPr/>
        </p:nvSpPr>
        <p:spPr bwMode="auto">
          <a:xfrm>
            <a:off x="365189" y="5969020"/>
            <a:ext cx="5044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buFontTx/>
              <a:buNone/>
            </a:pPr>
            <a:r>
              <a:rPr lang="fr-CA" sz="900">
                <a:solidFill>
                  <a:schemeClr val="tx1">
                    <a:lumMod val="65000"/>
                    <a:lumOff val="35000"/>
                  </a:schemeClr>
                </a:solidFill>
              </a:rPr>
              <a:t>Source : RBC GMA</a:t>
            </a:r>
            <a:br>
              <a:rPr lang="fr-CA" sz="900">
                <a:solidFill>
                  <a:schemeClr val="tx1">
                    <a:lumMod val="65000"/>
                    <a:lumOff val="35000"/>
                  </a:schemeClr>
                </a:solidFill>
              </a:rPr>
            </a:br>
            <a:r>
              <a:rPr lang="fr-CA" sz="900">
                <a:solidFill>
                  <a:schemeClr val="tx1">
                    <a:lumMod val="65000"/>
                    <a:lumOff val="35000"/>
                  </a:schemeClr>
                </a:solidFill>
              </a:rPr>
              <a:t>La répartition de l’actif des fonds ou des portefeuilles de clients peut différer en fonction des politiques de placement individuelles.</a:t>
            </a:r>
          </a:p>
        </p:txBody>
      </p:sp>
      <p:sp>
        <p:nvSpPr>
          <p:cNvPr id="3" name="Slide Number Placeholder 2"/>
          <p:cNvSpPr>
            <a:spLocks noGrp="1"/>
          </p:cNvSpPr>
          <p:nvPr>
            <p:ph type="sldNum" sz="quarter" idx="12"/>
          </p:nvPr>
        </p:nvSpPr>
        <p:spPr/>
        <p:txBody>
          <a:bodyPr/>
          <a:lstStyle/>
          <a:p>
            <a:fld id="{00D53123-EF31-4C08-A865-932FC064F9C8}" type="slidenum">
              <a:rPr lang="en-CA" smtClean="0"/>
              <a:pPr/>
              <a:t>7</a:t>
            </a:fld>
            <a:endParaRPr lang="en-CA"/>
          </a:p>
        </p:txBody>
      </p:sp>
    </p:spTree>
    <p:extLst>
      <p:ext uri="{BB962C8B-B14F-4D97-AF65-F5344CB8AC3E}">
        <p14:creationId xmlns:p14="http://schemas.microsoft.com/office/powerpoint/2010/main" val="391285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85799" y="1298046"/>
            <a:ext cx="1076113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82048" tIns="41025" rIns="82048" bIns="41025"/>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buClr>
                <a:srgbClr val="B8A970"/>
              </a:buClr>
              <a:buFont typeface="Wingdings" pitchFamily="2" charset="2"/>
              <a:buNone/>
            </a:pPr>
            <a:r>
              <a:rPr lang="fr-CA" sz="1000">
                <a:solidFill>
                  <a:schemeClr val="tx1"/>
                </a:solidFill>
              </a:rPr>
              <a:t>Le présent document a été préparé par RBC Gestion mondiale d’actifs Inc. (RBC GMA) aux fins d’information uniquement à la date indiquée. Il n’a pas pour objet de fournir des conseils juridiques, comptables, fiscaux, financiers, liés aux placements ou autres, et ne doit pas servir de fondement à de tels conseils. RBC GMA prend des mesures raisonnables pour fournir de l’information à jour, exacte et fiable, et croit qu’elle l’est lorsqu’elle est communiquée. Les rendements antérieurs ne sont pas garants des résultats futurs. Les taux d’intérêt, les conditions des marchés, la réglementation fiscale et d’autres facteurs de placement changent rapidement, ce qui peut avoir une incidence importante sur l’analyse qui se trouve dans le présent document. Nous vous invitons à consulter votre conseiller avant de prendre des décisions fondées sur les renseignements qui figurent dans le présent document.</a:t>
            </a:r>
          </a:p>
          <a:p>
            <a:pPr>
              <a:spcBef>
                <a:spcPct val="50000"/>
              </a:spcBef>
              <a:buClr>
                <a:srgbClr val="B8A970"/>
              </a:buClr>
            </a:pPr>
            <a:r>
              <a:rPr lang="fr-CA" sz="1000">
                <a:solidFill>
                  <a:schemeClr val="tx1"/>
                </a:solidFill>
              </a:rPr>
              <a:t>Les informations obtenues de tiers sont jugées fiables, mais RBC GMA et ses sociétés affiliées n’assument aucune responsabilité à l’égard de tout dommage, perte, erreur ou omission. RBC GMA se réserve le droit, à tout moment et sans préavis, de corriger ou de modifier les renseignements, ou de cesser de les publier.</a:t>
            </a:r>
          </a:p>
          <a:p>
            <a:pPr>
              <a:spcBef>
                <a:spcPct val="50000"/>
              </a:spcBef>
              <a:buClr>
                <a:srgbClr val="B8A970"/>
              </a:buClr>
            </a:pPr>
            <a:r>
              <a:rPr lang="fr-CA" sz="1000">
                <a:solidFill>
                  <a:schemeClr val="tx1"/>
                </a:solidFill>
              </a:rPr>
              <a:t>Le présent rapport peut contenir des déclarations prospectives. L’emploi des modes conditionnel ou futur et des termes « pouvoir », « se pouvoir », « devoir », « s’attendre à », « soupçonner », « prévoir », « croire », « planifier », « anticiper », « évaluer », « avoir l’intention de », « objectif » ou d’expressions similaires permet de repérer les déclarations prospectives.  Les déclarations prospectives ne garantissent pas le rendement futur. Les déclarations prospectives comportent des risques et des incertitudes inhérents, tant sur le fonds que sur les facteurs économiques généraux, de sorte qu’il se peut que les prédictions, les prévisions, les projections et les autres déclarations prospectives ne se réalisent pas. Nous vous recommandons de ne pas vous fier indûment à ces déclarations, puisqu’un certain nombre de facteurs importants pourraient faire en sorte que les événements ou les résultats réels diffèrent considérablement de ceux qui sont exprimés ou sous-entendus dans les déclarations prospectives liées au fonds. Ces facteurs comprennent notamment les facteurs généraux d’ordre économique et politique ou liés au marché du Canada, des États-Unis et du monde entier, les taux d’intérêt et les taux de change, les marchés mondiaux des actions et des capitaux, la concurrence, les évolutions technologiques, les changements législatifs et réglementaires, les décisions judiciaires et administratives, les actions en justice et les catastrophes.  La liste de facteurs essentiels ci-dessus, qui peut avoir une incidence sur les résultats futurs, n’est pas exhaustive. Avant de prendre une décision de placement, nous vous invitons à prendre en compte attentivement ces facteurs-ci ainsi que d’autres.</a:t>
            </a:r>
          </a:p>
          <a:p>
            <a:pPr>
              <a:spcBef>
                <a:spcPct val="50000"/>
              </a:spcBef>
              <a:buClr>
                <a:srgbClr val="B8A970"/>
              </a:buClr>
            </a:pPr>
            <a:r>
              <a:rPr lang="fr-CA" sz="1000">
                <a:solidFill>
                  <a:schemeClr val="tx1"/>
                </a:solidFill>
              </a:rPr>
              <a:t>Dans le cas des titres à revenu fixe, le taux mentionné correspond au rendement à l’échéance, sauf indication contraire.</a:t>
            </a:r>
          </a:p>
          <a:p>
            <a:pPr>
              <a:spcBef>
                <a:spcPct val="50000"/>
              </a:spcBef>
              <a:buClr>
                <a:srgbClr val="B8A970"/>
              </a:buClr>
            </a:pPr>
            <a:r>
              <a:rPr lang="fr-CA" sz="1000">
                <a:solidFill>
                  <a:schemeClr val="tx1"/>
                </a:solidFill>
              </a:rPr>
              <a:t>Date de publication : 12 novembre 2024</a:t>
            </a:r>
          </a:p>
          <a:p>
            <a:pPr>
              <a:spcBef>
                <a:spcPct val="50000"/>
              </a:spcBef>
              <a:buClr>
                <a:srgbClr val="B8A970"/>
              </a:buClr>
            </a:pPr>
            <a:r>
              <a:rPr lang="fr-CA" sz="1000">
                <a:solidFill>
                  <a:schemeClr val="tx1"/>
                </a:solidFill>
                <a:ea typeface="Gulim" pitchFamily="34" charset="-127"/>
              </a:rPr>
              <a:t>® / </a:t>
            </a:r>
            <a:r>
              <a:rPr lang="fr-CA" sz="1000" baseline="30000">
                <a:solidFill>
                  <a:schemeClr val="tx1"/>
                </a:solidFill>
                <a:ea typeface="Gulim" pitchFamily="34" charset="-127"/>
              </a:rPr>
              <a:t>MC</a:t>
            </a:r>
            <a:r>
              <a:rPr lang="fr-CA" sz="1000">
                <a:solidFill>
                  <a:schemeClr val="tx1"/>
                </a:solidFill>
                <a:ea typeface="Gulim" pitchFamily="34" charset="-127"/>
              </a:rPr>
              <a:t> Marque(s) de commerce de Banque Royale du Canada, utilisée(s) sous licence.  © RBC Gestion mondiale d’actifs Inc., 2024.</a:t>
            </a:r>
          </a:p>
        </p:txBody>
      </p:sp>
      <p:sp>
        <p:nvSpPr>
          <p:cNvPr id="23555" name="Title 5"/>
          <p:cNvSpPr>
            <a:spLocks noGrp="1"/>
          </p:cNvSpPr>
          <p:nvPr>
            <p:ph type="title"/>
          </p:nvPr>
        </p:nvSpPr>
        <p:spPr/>
        <p:txBody>
          <a:bodyPr/>
          <a:lstStyle/>
          <a:p>
            <a:pPr eaLnBrk="1" hangingPunct="1"/>
            <a:r>
              <a:rPr lang="fr-CA"/>
              <a:t>Déclaration</a:t>
            </a:r>
          </a:p>
        </p:txBody>
      </p:sp>
      <p:sp>
        <p:nvSpPr>
          <p:cNvPr id="2" name="Slide Number Placeholder 1"/>
          <p:cNvSpPr>
            <a:spLocks noGrp="1"/>
          </p:cNvSpPr>
          <p:nvPr>
            <p:ph type="sldNum" sz="quarter" idx="12"/>
          </p:nvPr>
        </p:nvSpPr>
        <p:spPr/>
        <p:txBody>
          <a:bodyPr/>
          <a:lstStyle/>
          <a:p>
            <a:fld id="{00D53123-EF31-4C08-A865-932FC064F9C8}" type="slidenum">
              <a:rPr lang="en-CA" smtClean="0"/>
              <a:t>8</a:t>
            </a:fld>
            <a:endParaRPr lang="en-CA"/>
          </a:p>
        </p:txBody>
      </p:sp>
    </p:spTree>
    <p:extLst>
      <p:ext uri="{BB962C8B-B14F-4D97-AF65-F5344CB8AC3E}">
        <p14:creationId xmlns:p14="http://schemas.microsoft.com/office/powerpoint/2010/main" val="3501662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RBC 2018 HNW for all new slides">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arm Yellow">
      <a:srgbClr val="FFC72C"/>
    </a:custClr>
    <a:custClr name="Tundra">
      <a:srgbClr val="87AFBF"/>
    </a:custClr>
    <a:custClr name="Light Gray">
      <a:srgbClr val="C1B5A5"/>
    </a:custClr>
    <a:custClr name="Sunburst">
      <a:srgbClr val="FCA311"/>
    </a:custClr>
    <a:custClr name="Beige">
      <a:srgbClr val="B8A970"/>
    </a:custClr>
    <a:custClr name="Carbon">
      <a:srgbClr val="899299"/>
    </a:custClr>
    <a:custClr name="Apple">
      <a:srgbClr val="AABA0A"/>
    </a:custClr>
    <a:custClr name="Seaweed">
      <a:srgbClr val="588886"/>
    </a:custClr>
    <a:custClr name="Sky">
      <a:srgbClr val="51B5E0"/>
    </a:custClr>
    <a:custClr name="Slate Gray">
      <a:srgbClr val="6F6E6F"/>
    </a:custClr>
    <a:custClr name="Warm Yellow 70%">
      <a:srgbClr val="FFD86B"/>
    </a:custClr>
    <a:custClr name="Tundra 70%">
      <a:srgbClr val="ABC7D2"/>
    </a:custClr>
    <a:custClr name="Light Gray 70%">
      <a:srgbClr val="D4CBC0"/>
    </a:custClr>
    <a:custClr name="Sunburst 70%">
      <a:srgbClr val="FDBF58"/>
    </a:custClr>
    <a:custClr name="Beige 70%">
      <a:srgbClr val="CDC39B"/>
    </a:custClr>
    <a:custClr name="Carbon 70%">
      <a:srgbClr val="ACB3B8"/>
    </a:custClr>
    <a:custClr name="Apple 70%">
      <a:srgbClr val="C4CF54"/>
    </a:custClr>
    <a:custClr name="Seaweed 70%">
      <a:srgbClr val="8AACAA"/>
    </a:custClr>
    <a:custClr name="Sky 70%">
      <a:srgbClr val="85CBE9"/>
    </a:custClr>
    <a:custClr name="Slate Gray 70%">
      <a:srgbClr val="9A9A9A"/>
    </a:custClr>
    <a:custClr name="Warm Yellow 55%">
      <a:srgbClr val="FFE08B"/>
    </a:custClr>
    <a:custClr name="Tundra 55%">
      <a:srgbClr val="BDD3DC"/>
    </a:custClr>
    <a:custClr name="Light Gray 55%">
      <a:srgbClr val="DDD6CE"/>
    </a:custClr>
    <a:custClr name="Sunburst 55%">
      <a:srgbClr val="FDCC7C"/>
    </a:custClr>
    <a:custClr name="Beige 55%">
      <a:srgbClr val="D8D0B0"/>
    </a:custClr>
    <a:custClr name="Carbon 55%">
      <a:srgbClr val="BEC3C7"/>
    </a:custClr>
    <a:custClr name="Apple 55%">
      <a:srgbClr val="D0D978"/>
    </a:custClr>
    <a:custClr name="Seaweed 55%">
      <a:srgbClr val="A3BEBC"/>
    </a:custClr>
    <a:custClr name="Sky 55%">
      <a:srgbClr val="9FD6EE"/>
    </a:custClr>
    <a:custClr name="Slate Gray 55%">
      <a:srgbClr val="B0AFB0"/>
    </a:custClr>
    <a:custClr name="Warm Yellow 40%">
      <a:srgbClr val="FFE9AB"/>
    </a:custClr>
    <a:custClr name="Tundra 40%">
      <a:srgbClr val="CFDFE5"/>
    </a:custClr>
    <a:custClr name="Light Gray 40%">
      <a:srgbClr val="E6E1DB"/>
    </a:custClr>
    <a:custClr name="Sunburst 40%">
      <a:srgbClr val="FEDAA0"/>
    </a:custClr>
    <a:custClr name="Beige 40%">
      <a:srgbClr val="E3DDC6"/>
    </a:custClr>
    <a:custClr name="Carbon 40%">
      <a:srgbClr val="D0D3D6"/>
    </a:custClr>
    <a:custClr name="Apple 40%">
      <a:srgbClr val="DDE39D"/>
    </a:custClr>
    <a:custClr name="Seaweed 40%">
      <a:srgbClr val="BCCFCF"/>
    </a:custClr>
    <a:custClr name="Sky 40%">
      <a:srgbClr val="B9E1F3"/>
    </a:custClr>
    <a:custClr name="Slate Gray 40%">
      <a:srgbClr val="C5C5C5"/>
    </a:custClr>
    <a:custClr name="Warm Yellow 25%">
      <a:srgbClr val="FFF1CA"/>
    </a:custClr>
    <a:custClr name="Tundra 25%">
      <a:srgbClr val="E1EBEF"/>
    </a:custClr>
    <a:custClr name="Light Gray 25%">
      <a:srgbClr val="F0EDE9"/>
    </a:custClr>
    <a:custClr name="Sunburst 25%">
      <a:srgbClr val="FEE8C4"/>
    </a:custClr>
    <a:custClr name="Beige 25%">
      <a:srgbClr val="EDEADB"/>
    </a:custClr>
    <a:custClr name="Carbon 25%">
      <a:srgbClr val="E2E4E6"/>
    </a:custClr>
    <a:custClr name="Apple 25%">
      <a:srgbClr val="EAEEC2"/>
    </a:custClr>
    <a:custClr name="Seaweed 25%">
      <a:srgbClr val="D5E1E1"/>
    </a:custClr>
    <a:custClr name="Sky 25%">
      <a:srgbClr val="D4EDF7"/>
    </a:custClr>
    <a:custClr name="Slate Gray 25%">
      <a:srgbClr val="DBDBDB"/>
    </a:custClr>
  </a:custClrLst>
  <a:extLst>
    <a:ext uri="{05A4C25C-085E-4340-85A3-A5531E510DB2}">
      <thm15:themeFamily xmlns:thm15="http://schemas.microsoft.com/office/thememl/2012/main" name="HNW Widescreen.potx" id="{0EB95546-8B67-4D63-ACB9-59193746BB05}" vid="{4D27C730-C4B2-4304-927B-A774CFE493AF}"/>
    </a:ext>
  </a:extLst>
</a:theme>
</file>

<file path=ppt/theme/theme2.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430AA51E6E1943AA29EFC036E90477" ma:contentTypeVersion="0" ma:contentTypeDescription="Create a new document." ma:contentTypeScope="" ma:versionID="00d968d530310350fbccbbeb1cb196f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AllExternalAdhocVariableMapping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Definition name="AD_HOC" displayName="AD_HOC" id="eaf2fd9b-8105-4fc9-9f8a-c7ef13036463" isdomainofvalue="False" dataSourceId="e18c1998-ed20-4647-abd4-98c8c75ccbaa"/>
</file>

<file path=customXml/item5.xml><?xml version="1.0" encoding="utf-8"?>
<VariableList UniqueId="eaf2fd9b-8105-4fc9-9f8a-c7ef13036463" Name="AD_HOC" ContentType="XML" MajorVersion="0" MinorVersion="1" isLocalCopy="False" IsBaseObject="False" DataSourceId="e18c1998-ed20-4647-abd4-98c8c75ccbaa" DataSourceMajorVersion="0" DataSourceMinorVersion="1"/>
</file>

<file path=customXml/item6.xml><?xml version="1.0" encoding="utf-8"?>
<VariableListDefinition name="Computed" displayName="Computed" id="ead9109f-7588-47ff-9e79-507fb2712f0e" isdomainofvalue="False" dataSourceId="857b5a07-44fb-4a13-bf6e-f76a48cd2490"/>
</file>

<file path=customXml/item7.xml><?xml version="1.0" encoding="utf-8"?>
<VariableList UniqueId="ead9109f-7588-47ff-9e79-507fb2712f0e" Name="Computed" ContentType="XML" MajorVersion="0" MinorVersion="1" isLocalCopy="False" IsBaseObject="False" DataSourceId="857b5a07-44fb-4a13-bf6e-f76a48cd2490" DataSourceMajorVersion="0" DataSourceMinorVersion="1"/>
</file>

<file path=customXml/item8.xml><?xml version="1.0" encoding="utf-8"?>
<VariableListDefinition name="System" displayName="System" id="3ec568e7-84d8-4f07-b2fe-ce09c22bd79e" isdomainofvalue="False" dataSourceId="98474ff7-6176-46cb-b227-43fa476c886d"/>
</file>

<file path=customXml/item9.xml><?xml version="1.0" encoding="utf-8"?>
<VariableList UniqueId="3ec568e7-84d8-4f07-b2fe-ce09c22bd79e" Name="System" ContentType="XML" MajorVersion="0" MinorVersion="1" isLocalCopy="False" IsBaseObject="False" DataSourceId="98474ff7-6176-46cb-b227-43fa476c886d" DataSourceMajorVersion="0" DataSourceMinorVersion="1"/>
</file>

<file path=customXml/itemProps1.xml><?xml version="1.0" encoding="utf-8"?>
<ds:datastoreItem xmlns:ds="http://schemas.openxmlformats.org/officeDocument/2006/customXml" ds:itemID="{F4A5FD9E-AD80-4E16-A3FB-BC6478159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0.xml><?xml version="1.0" encoding="utf-8"?>
<ds:datastoreItem xmlns:ds="http://schemas.openxmlformats.org/officeDocument/2006/customXml" ds:itemID="{A34ABD3D-B4A4-4089-BC54-F2C7196A023A}">
  <ds:schemaRefs/>
</ds:datastoreItem>
</file>

<file path=customXml/itemProps2.xml><?xml version="1.0" encoding="utf-8"?>
<ds:datastoreItem xmlns:ds="http://schemas.openxmlformats.org/officeDocument/2006/customXml" ds:itemID="{D4605E4E-A352-4A29-89EF-3D572803452C}">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5FC52444-330D-46E5-BB05-F0EDD3D5A944}">
  <ds:schemaRefs>
    <ds:schemaRef ds:uri="http://schemas.microsoft.com/sharepoint/v3/contenttype/forms"/>
  </ds:schemaRefs>
</ds:datastoreItem>
</file>

<file path=customXml/itemProps4.xml><?xml version="1.0" encoding="utf-8"?>
<ds:datastoreItem xmlns:ds="http://schemas.openxmlformats.org/officeDocument/2006/customXml" ds:itemID="{E391A1CB-C462-49AD-847E-99EE85AECCBE}">
  <ds:schemaRefs/>
</ds:datastoreItem>
</file>

<file path=customXml/itemProps5.xml><?xml version="1.0" encoding="utf-8"?>
<ds:datastoreItem xmlns:ds="http://schemas.openxmlformats.org/officeDocument/2006/customXml" ds:itemID="{62894115-A046-4E58-A03E-2CAC2DDEB13A}">
  <ds:schemaRefs/>
</ds:datastoreItem>
</file>

<file path=customXml/itemProps6.xml><?xml version="1.0" encoding="utf-8"?>
<ds:datastoreItem xmlns:ds="http://schemas.openxmlformats.org/officeDocument/2006/customXml" ds:itemID="{53488030-19DE-4FD8-9A27-BEED48F181DE}">
  <ds:schemaRefs/>
</ds:datastoreItem>
</file>

<file path=customXml/itemProps7.xml><?xml version="1.0" encoding="utf-8"?>
<ds:datastoreItem xmlns:ds="http://schemas.openxmlformats.org/officeDocument/2006/customXml" ds:itemID="{1311BB53-20EA-4130-9985-881C4D3C4FAE}">
  <ds:schemaRefs/>
</ds:datastoreItem>
</file>

<file path=customXml/itemProps8.xml><?xml version="1.0" encoding="utf-8"?>
<ds:datastoreItem xmlns:ds="http://schemas.openxmlformats.org/officeDocument/2006/customXml" ds:itemID="{F524352E-7830-4DC0-9CBF-A7A274A9C614}">
  <ds:schemaRefs/>
</ds:datastoreItem>
</file>

<file path=customXml/itemProps9.xml><?xml version="1.0" encoding="utf-8"?>
<ds:datastoreItem xmlns:ds="http://schemas.openxmlformats.org/officeDocument/2006/customXml" ds:itemID="{28D2BCFC-F4A3-400F-97C4-0CF4C6024467}">
  <ds:schemaRefs/>
</ds:datastoreItem>
</file>

<file path=docProps/app.xml><?xml version="1.0" encoding="utf-8"?>
<Properties xmlns="http://schemas.openxmlformats.org/officeDocument/2006/extended-properties" xmlns:vt="http://schemas.openxmlformats.org/officeDocument/2006/docPropsVTypes">
  <Template>Corporate and HNW Widescreen Template</Template>
  <TotalTime>8543</TotalTime>
  <Words>2451</Words>
  <Application>Microsoft Office PowerPoint</Application>
  <PresentationFormat>Widescreen</PresentationFormat>
  <Paragraphs>173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Gulim</vt:lpstr>
      <vt:lpstr>Arial</vt:lpstr>
      <vt:lpstr>Calibri</vt:lpstr>
      <vt:lpstr>Times New Roman</vt:lpstr>
      <vt:lpstr>Wingdings</vt:lpstr>
      <vt:lpstr>RBC 2018 HNW for all new slides</vt:lpstr>
      <vt:lpstr>Revue des marchés des capitaux</vt:lpstr>
      <vt:lpstr>Économie</vt:lpstr>
      <vt:lpstr>Marchés des titres à revenu fixe</vt:lpstr>
      <vt:lpstr>Prévisions pour les titres à revenu fixe</vt:lpstr>
      <vt:lpstr>Marchés boursiers</vt:lpstr>
      <vt:lpstr>Marchés boursiers</vt:lpstr>
      <vt:lpstr>Composition de l’actif</vt:lpstr>
      <vt:lpstr>Déclaration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2 layout</dc:title>
  <dc:creator>Microsoft Office User</dc:creator>
  <dc:description>Version 1.00
Job 1544
Oct. 16, 2018</dc:description>
  <cp:lastModifiedBy>Wong, Jennifer W</cp:lastModifiedBy>
  <cp:revision>391</cp:revision>
  <cp:lastPrinted>2018-10-16T15:43:38Z</cp:lastPrinted>
  <dcterms:created xsi:type="dcterms:W3CDTF">2019-04-04T18:14:34Z</dcterms:created>
  <dcterms:modified xsi:type="dcterms:W3CDTF">2024-11-18T13:58:38Z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0x010100FE430AA51E6E1943AA29EFC036E90477</vt:lpwstr>
  </property>
  <property fmtid="{D5CDD505-2E9C-101B-9397-08002B2CF9AE}" pid="3" name="MSIP_Label_b8f99e99-9b44-4087-9344-0482001c1f1a_Enabled">
    <vt:lpwstr>true</vt:lpwstr>
  </property>
  <property fmtid="{D5CDD505-2E9C-101B-9397-08002B2CF9AE}" pid="4" name="MSIP_Label_b8f99e99-9b44-4087-9344-0482001c1f1a_Method">
    <vt:lpwstr>Privileged</vt:lpwstr>
  </property>
  <property fmtid="{D5CDD505-2E9C-101B-9397-08002B2CF9AE}" pid="5" name="MSIP_Label_b8f99e99-9b44-4087-9344-0482001c1f1a_SiteId">
    <vt:lpwstr>9323b596-236d-4890-bed3-60232a849027</vt:lpwstr>
  </property>
  <property fmtid="{D5CDD505-2E9C-101B-9397-08002B2CF9AE}" pid="6" name="Classification">
    <vt:lpwstr>TT_Public</vt:lpwstr>
  </property>
</Properties>
</file>