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8"/>
  </p:sldMasterIdLst>
  <p:notesMasterIdLst>
    <p:notesMasterId r:id="rId35"/>
  </p:notesMasterIdLst>
  <p:handoutMasterIdLst>
    <p:handoutMasterId r:id="rId36"/>
  </p:handoutMasterIdLst>
  <p:sldIdLst>
    <p:sldId id="2582" r:id="rId9"/>
    <p:sldId id="4297" r:id="rId10"/>
    <p:sldId id="4333" r:id="rId11"/>
    <p:sldId id="4294" r:id="rId12"/>
    <p:sldId id="4285" r:id="rId13"/>
    <p:sldId id="4303" r:id="rId14"/>
    <p:sldId id="4233" r:id="rId15"/>
    <p:sldId id="989" r:id="rId16"/>
    <p:sldId id="4148" r:id="rId17"/>
    <p:sldId id="4111" r:id="rId18"/>
    <p:sldId id="4305" r:id="rId19"/>
    <p:sldId id="4304" r:id="rId20"/>
    <p:sldId id="4131" r:id="rId21"/>
    <p:sldId id="4329" r:id="rId22"/>
    <p:sldId id="4309" r:id="rId23"/>
    <p:sldId id="4319" r:id="rId24"/>
    <p:sldId id="4311" r:id="rId25"/>
    <p:sldId id="4276" r:id="rId26"/>
    <p:sldId id="4312" r:id="rId27"/>
    <p:sldId id="4325" r:id="rId28"/>
    <p:sldId id="4235" r:id="rId29"/>
    <p:sldId id="4278" r:id="rId30"/>
    <p:sldId id="4331" r:id="rId31"/>
    <p:sldId id="4332" r:id="rId32"/>
    <p:sldId id="2440" r:id="rId33"/>
    <p:sldId id="4195" r:id="rId34"/>
  </p:sldIdLst>
  <p:sldSz cx="12192000" cy="6858000"/>
  <p:notesSz cx="7315200" cy="9601200"/>
  <p:custDataLst>
    <p:custData r:id="rId1"/>
    <p:custData r:id="rId7"/>
    <p:custData r:id="rId4"/>
    <p:custData r:id="rId3"/>
    <p:custData r:id="rId2"/>
    <p:custData r:id="rId5"/>
    <p:custData r:id="rId6"/>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C110D-2617-C235-08C2-7B97C02BC225}" name="Duffy, Lauren (She/Her/Hers)" initials="DL(" userId="S::lduffy@phn.com::05968d66-53e4-4e5c-a187-ea2bee546ccb" providerId="AD"/>
  <p188:author id="{BCB2BF7B-D328-B302-9D8B-29DF85D92C5D}" name="Shura, Darlene" initials="SD" userId="S::darlene.shura@rbc.com::6ee9ea1d-4d9d-4454-9e8e-b7777f0f3c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FCE4D6"/>
    <a:srgbClr val="E9EAEB"/>
    <a:srgbClr val="E4E6E8"/>
    <a:srgbClr val="FF00FF"/>
    <a:srgbClr val="000000"/>
    <a:srgbClr val="FF2929"/>
    <a:srgbClr val="FF0000"/>
    <a:srgbClr val="F6DAD6"/>
    <a:srgbClr val="4B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402" autoAdjust="0"/>
  </p:normalViewPr>
  <p:slideViewPr>
    <p:cSldViewPr snapToGrid="0">
      <p:cViewPr varScale="1">
        <p:scale>
          <a:sx n="79" d="100"/>
          <a:sy n="79" d="100"/>
        </p:scale>
        <p:origin x="1794"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056"/>
    </p:cViewPr>
  </p:sorterViewPr>
  <p:notesViewPr>
    <p:cSldViewPr snapToGrid="0" showGuides="1">
      <p:cViewPr varScale="1">
        <p:scale>
          <a:sx n="50" d="100"/>
          <a:sy n="50" d="100"/>
        </p:scale>
        <p:origin x="3408"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3"/>
            <a:ext cx="3169920" cy="481727"/>
          </a:xfrm>
          <a:prstGeom prst="rect">
            <a:avLst/>
          </a:prstGeom>
        </p:spPr>
        <p:txBody>
          <a:bodyPr vert="horz" lIns="83117" tIns="41559" rIns="83117" bIns="41559" rtlCol="0"/>
          <a:lstStyle>
            <a:lvl1pPr algn="l">
              <a:defRPr sz="1000"/>
            </a:lvl1pPr>
          </a:lstStyle>
          <a:p>
            <a:endParaRPr lang="en-US" dirty="0"/>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4143589" y="3"/>
            <a:ext cx="3169920" cy="481727"/>
          </a:xfrm>
          <a:prstGeom prst="rect">
            <a:avLst/>
          </a:prstGeom>
        </p:spPr>
        <p:txBody>
          <a:bodyPr vert="horz" lIns="83117" tIns="41559" rIns="83117" bIns="41559" rtlCol="0"/>
          <a:lstStyle>
            <a:lvl1pPr algn="r">
              <a:defRPr sz="1000"/>
            </a:lvl1pPr>
          </a:lstStyle>
          <a:p>
            <a:fld id="{A5B98BE9-1DF9-4F13-8080-3D34EC7F0DCC}" type="datetimeFigureOut">
              <a:rPr lang="en-US" smtClean="0"/>
              <a:t>11/18/24</a:t>
            </a:fld>
            <a:endParaRPr lang="en-US" dirty="0"/>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9119476"/>
            <a:ext cx="3169920" cy="481727"/>
          </a:xfrm>
          <a:prstGeom prst="rect">
            <a:avLst/>
          </a:prstGeom>
        </p:spPr>
        <p:txBody>
          <a:bodyPr vert="horz" lIns="83117" tIns="41559" rIns="83117" bIns="41559" rtlCol="0" anchor="b"/>
          <a:lstStyle>
            <a:lvl1pPr algn="l">
              <a:defRPr sz="1000"/>
            </a:lvl1pPr>
          </a:lstStyle>
          <a:p>
            <a:endParaRPr lang="en-US" dirty="0"/>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4143589" y="9119476"/>
            <a:ext cx="3169920" cy="481727"/>
          </a:xfrm>
          <a:prstGeom prst="rect">
            <a:avLst/>
          </a:prstGeom>
        </p:spPr>
        <p:txBody>
          <a:bodyPr vert="horz" lIns="83117" tIns="41559" rIns="83117" bIns="41559" rtlCol="0" anchor="b"/>
          <a:lstStyle>
            <a:lvl1pPr algn="r">
              <a:defRPr sz="1000"/>
            </a:lvl1pPr>
          </a:lstStyle>
          <a:p>
            <a:fld id="{4B2F9B1C-8D71-413B-8AE0-A66A1D16BA7B}" type="slidenum">
              <a:rPr lang="en-US" smtClean="0"/>
              <a:t>‹#›</a:t>
            </a:fld>
            <a:endParaRPr lang="en-US" dirty="0"/>
          </a:p>
        </p:txBody>
      </p:sp>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8592" cy="480060"/>
          </a:xfrm>
          <a:prstGeom prst="rect">
            <a:avLst/>
          </a:prstGeom>
        </p:spPr>
        <p:txBody>
          <a:bodyPr vert="horz" lIns="83117" tIns="41559" rIns="83117" bIns="41559" rtlCol="0"/>
          <a:lstStyle>
            <a:lvl1pPr algn="l">
              <a:defRPr sz="1000"/>
            </a:lvl1pPr>
          </a:lstStyle>
          <a:p>
            <a:endParaRPr lang="en-CA" dirty="0"/>
          </a:p>
        </p:txBody>
      </p:sp>
      <p:sp>
        <p:nvSpPr>
          <p:cNvPr id="3" name="Date Placeholder 2"/>
          <p:cNvSpPr>
            <a:spLocks noGrp="1"/>
          </p:cNvSpPr>
          <p:nvPr>
            <p:ph type="dt" idx="1"/>
          </p:nvPr>
        </p:nvSpPr>
        <p:spPr>
          <a:xfrm>
            <a:off x="4356612" y="1"/>
            <a:ext cx="2958592" cy="480060"/>
          </a:xfrm>
          <a:prstGeom prst="rect">
            <a:avLst/>
          </a:prstGeom>
        </p:spPr>
        <p:txBody>
          <a:bodyPr vert="horz" lIns="83117" tIns="41559" rIns="83117" bIns="41559" rtlCol="0"/>
          <a:lstStyle>
            <a:lvl1pPr algn="r">
              <a:defRPr sz="1000"/>
            </a:lvl1pPr>
          </a:lstStyle>
          <a:p>
            <a:fld id="{22DAF281-D5C0-44A6-919B-4BDDA8A72803}" type="datetimeFigureOut">
              <a:rPr lang="en-CA" smtClean="0"/>
              <a:t>2024-11-18</a:t>
            </a:fld>
            <a:endParaRPr lang="en-CA" dirty="0"/>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83117" tIns="41559" rIns="83117" bIns="41559" rtlCol="0" anchor="ctr"/>
          <a:lstStyle/>
          <a:p>
            <a:endParaRPr lang="en-CA" dirty="0"/>
          </a:p>
        </p:txBody>
      </p:sp>
      <p:sp>
        <p:nvSpPr>
          <p:cNvPr id="5" name="Notes Placeholder 4"/>
          <p:cNvSpPr>
            <a:spLocks noGrp="1"/>
          </p:cNvSpPr>
          <p:nvPr>
            <p:ph type="body" sz="quarter" idx="3"/>
          </p:nvPr>
        </p:nvSpPr>
        <p:spPr>
          <a:xfrm>
            <a:off x="731521" y="4618180"/>
            <a:ext cx="5852160" cy="3782873"/>
          </a:xfrm>
          <a:prstGeom prst="rect">
            <a:avLst/>
          </a:prstGeom>
        </p:spPr>
        <p:txBody>
          <a:bodyPr vert="horz" lIns="83117" tIns="41559" rIns="83117" bIns="41559"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1" y="9110517"/>
            <a:ext cx="2958592" cy="480060"/>
          </a:xfrm>
          <a:prstGeom prst="rect">
            <a:avLst/>
          </a:prstGeom>
        </p:spPr>
        <p:txBody>
          <a:bodyPr vert="horz" lIns="83117" tIns="41559" rIns="83117" bIns="41559" rtlCol="0" anchor="b"/>
          <a:lstStyle>
            <a:lvl1pPr algn="l">
              <a:defRPr sz="1000"/>
            </a:lvl1pPr>
          </a:lstStyle>
          <a:p>
            <a:endParaRPr lang="en-CA" dirty="0"/>
          </a:p>
        </p:txBody>
      </p:sp>
      <p:sp>
        <p:nvSpPr>
          <p:cNvPr id="7" name="Slide Number Placeholder 6"/>
          <p:cNvSpPr>
            <a:spLocks noGrp="1"/>
          </p:cNvSpPr>
          <p:nvPr>
            <p:ph type="sldNum" sz="quarter" idx="5"/>
          </p:nvPr>
        </p:nvSpPr>
        <p:spPr>
          <a:xfrm>
            <a:off x="4356612" y="9110517"/>
            <a:ext cx="2958592" cy="480060"/>
          </a:xfrm>
          <a:prstGeom prst="rect">
            <a:avLst/>
          </a:prstGeom>
        </p:spPr>
        <p:txBody>
          <a:bodyPr vert="horz" lIns="83117" tIns="41559" rIns="83117" bIns="41559" rtlCol="0" anchor="b"/>
          <a:lstStyle>
            <a:lvl1pPr algn="r">
              <a:defRPr sz="1000"/>
            </a:lvl1pPr>
          </a:lstStyle>
          <a:p>
            <a:fld id="{1FF71800-7E42-4FD9-88C0-C7DD9972A17A}" type="slidenum">
              <a:rPr lang="en-CA" smtClean="0"/>
              <a:t>‹#›</a:t>
            </a:fld>
            <a:endParaRPr lang="en-CA" dirty="0"/>
          </a:p>
        </p:txBody>
      </p:sp>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a:p>
        </p:txBody>
      </p:sp>
    </p:spTree>
    <p:extLst>
      <p:ext uri="{BB962C8B-B14F-4D97-AF65-F5344CB8AC3E}">
        <p14:creationId xmlns:p14="http://schemas.microsoft.com/office/powerpoint/2010/main" val="22600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10</a:t>
            </a:fld>
            <a:endParaRPr lang="en-CA" dirty="0"/>
          </a:p>
        </p:txBody>
      </p:sp>
    </p:spTree>
    <p:extLst>
      <p:ext uri="{BB962C8B-B14F-4D97-AF65-F5344CB8AC3E}">
        <p14:creationId xmlns:p14="http://schemas.microsoft.com/office/powerpoint/2010/main" val="2738534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11</a:t>
            </a:fld>
            <a:endParaRPr lang="en-CA"/>
          </a:p>
        </p:txBody>
      </p:sp>
    </p:spTree>
    <p:extLst>
      <p:ext uri="{BB962C8B-B14F-4D97-AF65-F5344CB8AC3E}">
        <p14:creationId xmlns:p14="http://schemas.microsoft.com/office/powerpoint/2010/main" val="335505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12</a:t>
            </a:fld>
            <a:endParaRPr lang="en-CA"/>
          </a:p>
        </p:txBody>
      </p:sp>
    </p:spTree>
    <p:extLst>
      <p:ext uri="{BB962C8B-B14F-4D97-AF65-F5344CB8AC3E}">
        <p14:creationId xmlns:p14="http://schemas.microsoft.com/office/powerpoint/2010/main" val="414414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13</a:t>
            </a:fld>
            <a:endParaRPr lang="en-CA"/>
          </a:p>
        </p:txBody>
      </p:sp>
    </p:spTree>
    <p:extLst>
      <p:ext uri="{BB962C8B-B14F-4D97-AF65-F5344CB8AC3E}">
        <p14:creationId xmlns:p14="http://schemas.microsoft.com/office/powerpoint/2010/main" val="242229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14</a:t>
            </a:fld>
            <a:endParaRPr lang="en-CA"/>
          </a:p>
        </p:txBody>
      </p:sp>
    </p:spTree>
    <p:extLst>
      <p:ext uri="{BB962C8B-B14F-4D97-AF65-F5344CB8AC3E}">
        <p14:creationId xmlns:p14="http://schemas.microsoft.com/office/powerpoint/2010/main" val="906740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71800-7E42-4FD9-88C0-C7DD9972A17A}" type="slidenum">
              <a:rPr lang="en-CA" smtClean="0"/>
              <a:t>15</a:t>
            </a:fld>
            <a:endParaRPr lang="en-CA"/>
          </a:p>
        </p:txBody>
      </p:sp>
    </p:spTree>
    <p:extLst>
      <p:ext uri="{BB962C8B-B14F-4D97-AF65-F5344CB8AC3E}">
        <p14:creationId xmlns:p14="http://schemas.microsoft.com/office/powerpoint/2010/main" val="390979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16</a:t>
            </a:fld>
            <a:endParaRPr lang="en-CA" dirty="0"/>
          </a:p>
        </p:txBody>
      </p:sp>
    </p:spTree>
    <p:extLst>
      <p:ext uri="{BB962C8B-B14F-4D97-AF65-F5344CB8AC3E}">
        <p14:creationId xmlns:p14="http://schemas.microsoft.com/office/powerpoint/2010/main" val="1388407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17</a:t>
            </a:fld>
            <a:endParaRPr lang="en-CA"/>
          </a:p>
        </p:txBody>
      </p:sp>
    </p:spTree>
    <p:extLst>
      <p:ext uri="{BB962C8B-B14F-4D97-AF65-F5344CB8AC3E}">
        <p14:creationId xmlns:p14="http://schemas.microsoft.com/office/powerpoint/2010/main" val="317048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18</a:t>
            </a:fld>
            <a:endParaRPr lang="en-CA" dirty="0"/>
          </a:p>
        </p:txBody>
      </p:sp>
    </p:spTree>
    <p:extLst>
      <p:ext uri="{BB962C8B-B14F-4D97-AF65-F5344CB8AC3E}">
        <p14:creationId xmlns:p14="http://schemas.microsoft.com/office/powerpoint/2010/main" val="417005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1FF71800-7E42-4FD9-88C0-C7DD9972A17A}" type="slidenum">
              <a:rPr lang="en-CA" smtClean="0"/>
              <a:t>19</a:t>
            </a:fld>
            <a:endParaRPr lang="en-CA"/>
          </a:p>
        </p:txBody>
      </p:sp>
    </p:spTree>
    <p:extLst>
      <p:ext uri="{BB962C8B-B14F-4D97-AF65-F5344CB8AC3E}">
        <p14:creationId xmlns:p14="http://schemas.microsoft.com/office/powerpoint/2010/main" val="1805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FF71800-7E42-4FD9-88C0-C7DD9972A17A}" type="slidenum">
              <a:rPr lang="en-CA" smtClean="0"/>
              <a:t>2</a:t>
            </a:fld>
            <a:endParaRPr lang="en-CA"/>
          </a:p>
        </p:txBody>
      </p:sp>
    </p:spTree>
    <p:extLst>
      <p:ext uri="{BB962C8B-B14F-4D97-AF65-F5344CB8AC3E}">
        <p14:creationId xmlns:p14="http://schemas.microsoft.com/office/powerpoint/2010/main" val="3109761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20</a:t>
            </a:fld>
            <a:endParaRPr lang="en-CA" dirty="0"/>
          </a:p>
        </p:txBody>
      </p:sp>
    </p:spTree>
    <p:extLst>
      <p:ext uri="{BB962C8B-B14F-4D97-AF65-F5344CB8AC3E}">
        <p14:creationId xmlns:p14="http://schemas.microsoft.com/office/powerpoint/2010/main" val="293512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21</a:t>
            </a:fld>
            <a:endParaRPr lang="en-CA" dirty="0"/>
          </a:p>
        </p:txBody>
      </p:sp>
    </p:spTree>
    <p:extLst>
      <p:ext uri="{BB962C8B-B14F-4D97-AF65-F5344CB8AC3E}">
        <p14:creationId xmlns:p14="http://schemas.microsoft.com/office/powerpoint/2010/main" val="1451226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22</a:t>
            </a:fld>
            <a:endParaRPr lang="en-CA"/>
          </a:p>
        </p:txBody>
      </p:sp>
    </p:spTree>
    <p:extLst>
      <p:ext uri="{BB962C8B-B14F-4D97-AF65-F5344CB8AC3E}">
        <p14:creationId xmlns:p14="http://schemas.microsoft.com/office/powerpoint/2010/main" val="2363774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23</a:t>
            </a:fld>
            <a:endParaRPr lang="en-CA" dirty="0"/>
          </a:p>
        </p:txBody>
      </p:sp>
    </p:spTree>
    <p:extLst>
      <p:ext uri="{BB962C8B-B14F-4D97-AF65-F5344CB8AC3E}">
        <p14:creationId xmlns:p14="http://schemas.microsoft.com/office/powerpoint/2010/main" val="375650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24</a:t>
            </a:fld>
            <a:endParaRPr lang="en-CA" dirty="0"/>
          </a:p>
        </p:txBody>
      </p:sp>
    </p:spTree>
    <p:extLst>
      <p:ext uri="{BB962C8B-B14F-4D97-AF65-F5344CB8AC3E}">
        <p14:creationId xmlns:p14="http://schemas.microsoft.com/office/powerpoint/2010/main" val="212983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25</a:t>
            </a:fld>
            <a:endParaRPr lang="en-CA" dirty="0"/>
          </a:p>
        </p:txBody>
      </p:sp>
    </p:spTree>
    <p:extLst>
      <p:ext uri="{BB962C8B-B14F-4D97-AF65-F5344CB8AC3E}">
        <p14:creationId xmlns:p14="http://schemas.microsoft.com/office/powerpoint/2010/main" val="192647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26</a:t>
            </a:fld>
            <a:endParaRPr lang="en-CA" dirty="0"/>
          </a:p>
        </p:txBody>
      </p:sp>
    </p:spTree>
    <p:extLst>
      <p:ext uri="{BB962C8B-B14F-4D97-AF65-F5344CB8AC3E}">
        <p14:creationId xmlns:p14="http://schemas.microsoft.com/office/powerpoint/2010/main" val="317187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3</a:t>
            </a:fld>
            <a:endParaRPr lang="en-CA" dirty="0"/>
          </a:p>
        </p:txBody>
      </p:sp>
    </p:spTree>
    <p:extLst>
      <p:ext uri="{BB962C8B-B14F-4D97-AF65-F5344CB8AC3E}">
        <p14:creationId xmlns:p14="http://schemas.microsoft.com/office/powerpoint/2010/main" val="306548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27733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5</a:t>
            </a:fld>
            <a:endParaRPr lang="en-CA"/>
          </a:p>
        </p:txBody>
      </p:sp>
    </p:spTree>
    <p:extLst>
      <p:ext uri="{BB962C8B-B14F-4D97-AF65-F5344CB8AC3E}">
        <p14:creationId xmlns:p14="http://schemas.microsoft.com/office/powerpoint/2010/main" val="38007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0238" y="1106488"/>
            <a:ext cx="5311775" cy="2989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a:p>
        </p:txBody>
      </p:sp>
    </p:spTree>
    <p:extLst>
      <p:ext uri="{BB962C8B-B14F-4D97-AF65-F5344CB8AC3E}">
        <p14:creationId xmlns:p14="http://schemas.microsoft.com/office/powerpoint/2010/main" val="73992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7</a:t>
            </a:fld>
            <a:endParaRPr lang="en-CA" dirty="0"/>
          </a:p>
        </p:txBody>
      </p:sp>
    </p:spTree>
    <p:extLst>
      <p:ext uri="{BB962C8B-B14F-4D97-AF65-F5344CB8AC3E}">
        <p14:creationId xmlns:p14="http://schemas.microsoft.com/office/powerpoint/2010/main" val="174391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8</a:t>
            </a:fld>
            <a:endParaRPr lang="en-CA" dirty="0"/>
          </a:p>
        </p:txBody>
      </p:sp>
    </p:spTree>
    <p:extLst>
      <p:ext uri="{BB962C8B-B14F-4D97-AF65-F5344CB8AC3E}">
        <p14:creationId xmlns:p14="http://schemas.microsoft.com/office/powerpoint/2010/main" val="133571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71800-7E42-4FD9-88C0-C7DD9972A17A}" type="slidenum">
              <a:rPr lang="en-CA" smtClean="0"/>
              <a:t>9</a:t>
            </a:fld>
            <a:endParaRPr lang="en-CA"/>
          </a:p>
        </p:txBody>
      </p:sp>
    </p:spTree>
    <p:extLst>
      <p:ext uri="{BB962C8B-B14F-4D97-AF65-F5344CB8AC3E}">
        <p14:creationId xmlns:p14="http://schemas.microsoft.com/office/powerpoint/2010/main" val="2566846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a:xfrm>
            <a:off x="685800" y="311961"/>
            <a:ext cx="10800000" cy="798046"/>
          </a:xfrm>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12595"/>
            <a:ext cx="10800000"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23441"/>
            <a:ext cx="108000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11961"/>
            <a:ext cx="10800000" cy="411480"/>
          </a:xfrm>
        </p:spPr>
        <p:txBody>
          <a:bodyPr/>
          <a:lstStyle/>
          <a:p>
            <a:r>
              <a:rPr lang="en-CA"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11961"/>
            <a:ext cx="10210800" cy="798046"/>
          </a:xfrm>
        </p:spPr>
        <p:txBody>
          <a:bodyPr/>
          <a:lstStyle/>
          <a:p>
            <a:r>
              <a:rPr lang="en-US" dirty="0"/>
              <a:t>Click to edit Master title style</a:t>
            </a:r>
          </a:p>
        </p:txBody>
      </p:sp>
      <p:sp>
        <p:nvSpPr>
          <p:cNvPr id="4" name="Content Placeholder 2">
            <a:extLst>
              <a:ext uri="{FF2B5EF4-FFF2-40B4-BE49-F238E27FC236}">
                <a16:creationId xmlns:a16="http://schemas.microsoft.com/office/drawing/2014/main" id="{3F63B228-EE14-6384-B342-87D22A7F15B9}"/>
              </a:ext>
            </a:extLst>
          </p:cNvPr>
          <p:cNvSpPr>
            <a:spLocks noGrp="1"/>
          </p:cNvSpPr>
          <p:nvPr>
            <p:ph idx="1"/>
          </p:nvPr>
        </p:nvSpPr>
        <p:spPr>
          <a:xfrm>
            <a:off x="685800" y="1418665"/>
            <a:ext cx="10212323" cy="45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410816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
        <p:nvSpPr>
          <p:cNvPr id="4" name="Text Placeholder 3">
            <a:extLst>
              <a:ext uri="{FF2B5EF4-FFF2-40B4-BE49-F238E27FC236}">
                <a16:creationId xmlns:a16="http://schemas.microsoft.com/office/drawing/2014/main" id="{53BE891D-15D9-BE0F-FDF1-9FC03913CFEA}"/>
              </a:ext>
            </a:extLst>
          </p:cNvPr>
          <p:cNvSpPr>
            <a:spLocks noGrp="1"/>
          </p:cNvSpPr>
          <p:nvPr>
            <p:ph type="body" sz="quarter" idx="13"/>
          </p:nvPr>
        </p:nvSpPr>
        <p:spPr>
          <a:xfrm>
            <a:off x="685800" y="1409700"/>
            <a:ext cx="11108635" cy="3984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3">
            <a:extLst>
              <a:ext uri="{FF2B5EF4-FFF2-40B4-BE49-F238E27FC236}">
                <a16:creationId xmlns:a16="http://schemas.microsoft.com/office/drawing/2014/main" id="{9846B800-A38C-4C4A-D661-EF1CADCE498E}"/>
              </a:ext>
            </a:extLst>
          </p:cNvPr>
          <p:cNvSpPr>
            <a:spLocks noGrp="1"/>
          </p:cNvSpPr>
          <p:nvPr>
            <p:ph type="body" sz="quarter" idx="14"/>
          </p:nvPr>
        </p:nvSpPr>
        <p:spPr>
          <a:xfrm>
            <a:off x="703263" y="5719763"/>
            <a:ext cx="10193337" cy="406400"/>
          </a:xfrm>
        </p:spPr>
        <p:txBody>
          <a:bodyPr>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p:txBody>
      </p:sp>
    </p:spTree>
    <p:extLst>
      <p:ext uri="{BB962C8B-B14F-4D97-AF65-F5344CB8AC3E}">
        <p14:creationId xmlns:p14="http://schemas.microsoft.com/office/powerpoint/2010/main" val="302586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707" y="443161"/>
            <a:ext cx="3129934" cy="174964"/>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advisor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5">
    <p:spTree>
      <p:nvGrpSpPr>
        <p:cNvPr id="1" name=""/>
        <p:cNvGrpSpPr/>
        <p:nvPr/>
      </p:nvGrpSpPr>
      <p:grpSpPr>
        <a:xfrm>
          <a:off x="0" y="0"/>
          <a:ext cx="0" cy="0"/>
          <a:chOff x="0" y="0"/>
          <a:chExt cx="0" cy="0"/>
        </a:xfrm>
      </p:grpSpPr>
      <p:pic>
        <p:nvPicPr>
          <p:cNvPr id="11" name="Picture Placeholder 13">
            <a:extLst>
              <a:ext uri="{FF2B5EF4-FFF2-40B4-BE49-F238E27FC236}">
                <a16:creationId xmlns:a16="http://schemas.microsoft.com/office/drawing/2014/main" id="{7841F9A0-A2B3-4301-B8B1-DFC3B221E8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8" y="-9144"/>
            <a:ext cx="12194287" cy="3435858"/>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5026989"/>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3944662"/>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pic>
        <p:nvPicPr>
          <p:cNvPr id="14" name="Picture 13"/>
          <p:cNvPicPr>
            <a:picLocks noChangeAspect="1"/>
          </p:cNvPicPr>
          <p:nvPr userDrawn="1"/>
        </p:nvPicPr>
        <p:blipFill rotWithShape="1">
          <a:blip r:embed="rId5" cstate="screen">
            <a:extLst>
              <a:ext uri="{28A0092B-C50C-407E-A947-70E740481C1C}">
                <a14:useLocalDpi xmlns:a14="http://schemas.microsoft.com/office/drawing/2010/main"/>
              </a:ext>
            </a:extLst>
          </a:blip>
          <a:srcRect r="-3185"/>
          <a:stretch/>
        </p:blipFill>
        <p:spPr>
          <a:xfrm>
            <a:off x="3048000" y="-19995"/>
            <a:ext cx="9144000" cy="3443036"/>
          </a:xfrm>
          <a:prstGeom prst="rect">
            <a:avLst/>
          </a:prstGeom>
        </p:spPr>
      </p:pic>
      <p:sp>
        <p:nvSpPr>
          <p:cNvPr id="16"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advisor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lvl1pPr>
              <a:defRPr>
                <a:solidFill>
                  <a:schemeClr val="bg1">
                    <a:lumMod val="50000"/>
                  </a:schemeClr>
                </a:solidFill>
              </a:defRPr>
            </a:lvl1p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11961"/>
            <a:ext cx="10800000" cy="798046"/>
          </a:xfrm>
        </p:spPr>
        <p:txBody>
          <a:bodyPr/>
          <a:lstStyle/>
          <a:p>
            <a:r>
              <a:rPr lang="en-US"/>
              <a:t>Click to edit Master title style</a:t>
            </a: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tx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4" name="Picture 3">
            <a:extLst>
              <a:ext uri="{FF2B5EF4-FFF2-40B4-BE49-F238E27FC236}">
                <a16:creationId xmlns:a16="http://schemas.microsoft.com/office/drawing/2014/main" id="{B99DFEB5-016D-3582-31DA-DD58DE5C7017}"/>
              </a:ext>
            </a:extLst>
          </p:cNvPr>
          <p:cNvPicPr>
            <a:picLocks noChangeAspect="1"/>
          </p:cNvPicPr>
          <p:nvPr userDrawn="1"/>
        </p:nvPicPr>
        <p:blipFill>
          <a:blip r:embed="rId20"/>
          <a:stretch>
            <a:fillRect/>
          </a:stretch>
        </p:blipFill>
        <p:spPr>
          <a:xfrm>
            <a:off x="11283696" y="5795010"/>
            <a:ext cx="728379" cy="789839"/>
          </a:xfrm>
          <a:prstGeom prst="rect">
            <a:avLst/>
          </a:prstGeom>
        </p:spPr>
      </p:pic>
      <p:pic>
        <p:nvPicPr>
          <p:cNvPr id="5" name="Picture 4">
            <a:extLst>
              <a:ext uri="{FF2B5EF4-FFF2-40B4-BE49-F238E27FC236}">
                <a16:creationId xmlns:a16="http://schemas.microsoft.com/office/drawing/2014/main" id="{F29404B2-5D3B-8A61-30C6-AB6691A0EFC4}"/>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2668" y="6421146"/>
            <a:ext cx="1870819" cy="104579"/>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93" r:id="rId5"/>
    <p:sldLayoutId id="2147483649" r:id="rId6"/>
    <p:sldLayoutId id="2147483651" r:id="rId7"/>
    <p:sldLayoutId id="2147483663" r:id="rId8"/>
    <p:sldLayoutId id="2147483698" r:id="rId9"/>
    <p:sldLayoutId id="2147483694" r:id="rId10"/>
    <p:sldLayoutId id="2147483652" r:id="rId11"/>
    <p:sldLayoutId id="2147483695" r:id="rId12"/>
    <p:sldLayoutId id="2147483653" r:id="rId13"/>
    <p:sldLayoutId id="2147483696" r:id="rId14"/>
    <p:sldLayoutId id="2147483654" r:id="rId15"/>
    <p:sldLayoutId id="2147483697" r:id="rId16"/>
    <p:sldLayoutId id="2147483699" r:id="rId17"/>
    <p:sldLayoutId id="2147483700" r:id="rId18"/>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hyperlink" Target="https://www.rbcgam.com/fr/ca/insights/"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r-CA"/>
              <a:t>  </a:t>
            </a:r>
          </a:p>
        </p:txBody>
      </p:sp>
      <p:sp>
        <p:nvSpPr>
          <p:cNvPr id="6" name="Title 5"/>
          <p:cNvSpPr>
            <a:spLocks noGrp="1"/>
          </p:cNvSpPr>
          <p:nvPr>
            <p:ph type="ctrTitle"/>
          </p:nvPr>
        </p:nvSpPr>
        <p:spPr>
          <a:xfrm>
            <a:off x="263047" y="1070456"/>
            <a:ext cx="11208517" cy="1464925"/>
          </a:xfrm>
        </p:spPr>
        <p:txBody>
          <a:bodyPr>
            <a:normAutofit fontScale="90000"/>
          </a:bodyPr>
          <a:lstStyle/>
          <a:p>
            <a:r>
              <a:rPr lang="fr-CA" dirty="0" err="1"/>
              <a:t>Webémission</a:t>
            </a:r>
            <a:r>
              <a:rPr lang="fr-CA" dirty="0"/>
              <a:t> mensuelle sur l’économie :</a:t>
            </a:r>
            <a:br>
              <a:rPr lang="fr-CA" dirty="0"/>
            </a:br>
            <a:r>
              <a:rPr lang="fr-CA" dirty="0"/>
              <a:t>La stabilisation de la croissance et l’incertitude électorale</a:t>
            </a:r>
          </a:p>
        </p:txBody>
      </p:sp>
      <p:sp>
        <p:nvSpPr>
          <p:cNvPr id="8" name="Text Placeholder 7"/>
          <p:cNvSpPr>
            <a:spLocks noGrp="1"/>
          </p:cNvSpPr>
          <p:nvPr>
            <p:ph type="body" sz="quarter" idx="14"/>
          </p:nvPr>
        </p:nvSpPr>
        <p:spPr/>
        <p:txBody>
          <a:bodyPr>
            <a:normAutofit/>
          </a:bodyPr>
          <a:lstStyle/>
          <a:p>
            <a:r>
              <a:rPr lang="fr-CA" sz="1600"/>
              <a:t>Eric Lascelles, économiste en chef</a:t>
            </a:r>
          </a:p>
        </p:txBody>
      </p:sp>
      <p:sp>
        <p:nvSpPr>
          <p:cNvPr id="4" name="Date Placeholder 1"/>
          <p:cNvSpPr>
            <a:spLocks noGrp="1"/>
          </p:cNvSpPr>
          <p:nvPr>
            <p:ph type="dt" sz="half" idx="10"/>
          </p:nvPr>
        </p:nvSpPr>
        <p:spPr/>
        <p:txBody>
          <a:bodyPr/>
          <a:lstStyle/>
          <a:p>
            <a:r>
              <a:rPr lang="fr-CA"/>
              <a:t>Novembre 2024</a:t>
            </a:r>
          </a:p>
        </p:txBody>
      </p:sp>
    </p:spTree>
    <p:extLst>
      <p:ext uri="{BB962C8B-B14F-4D97-AF65-F5344CB8AC3E}">
        <p14:creationId xmlns:p14="http://schemas.microsoft.com/office/powerpoint/2010/main" val="232064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A28BF-9B10-CB81-1183-642B8E732E33}"/>
              </a:ext>
            </a:extLst>
          </p:cNvPr>
          <p:cNvSpPr>
            <a:spLocks noGrp="1"/>
          </p:cNvSpPr>
          <p:nvPr>
            <p:ph type="sldNum" sz="quarter" idx="12"/>
          </p:nvPr>
        </p:nvSpPr>
        <p:spPr/>
        <p:txBody>
          <a:bodyPr/>
          <a:lstStyle/>
          <a:p>
            <a:fld id="{00D53123-EF31-4C08-A865-932FC064F9C8}" type="slidenum">
              <a:rPr lang="en-CA" smtClean="0"/>
              <a:pPr/>
              <a:t>10</a:t>
            </a:fld>
            <a:endParaRPr lang="en-CA"/>
          </a:p>
        </p:txBody>
      </p:sp>
      <p:sp>
        <p:nvSpPr>
          <p:cNvPr id="3" name="Title 2">
            <a:extLst>
              <a:ext uri="{FF2B5EF4-FFF2-40B4-BE49-F238E27FC236}">
                <a16:creationId xmlns:a16="http://schemas.microsoft.com/office/drawing/2014/main" id="{F955E5D0-55F6-BB2F-0611-5899B5935B92}"/>
              </a:ext>
            </a:extLst>
          </p:cNvPr>
          <p:cNvSpPr>
            <a:spLocks noGrp="1"/>
          </p:cNvSpPr>
          <p:nvPr>
            <p:ph type="title"/>
          </p:nvPr>
        </p:nvSpPr>
        <p:spPr/>
        <p:txBody>
          <a:bodyPr/>
          <a:lstStyle/>
          <a:p>
            <a:r>
              <a:rPr lang="fr-CA"/>
              <a:t>Livre beige : maintien plus ou moins stable à un niveau modeste</a:t>
            </a:r>
          </a:p>
        </p:txBody>
      </p:sp>
      <p:pic>
        <p:nvPicPr>
          <p:cNvPr id="9" name="Picture 8">
            <a:extLst>
              <a:ext uri="{FF2B5EF4-FFF2-40B4-BE49-F238E27FC236}">
                <a16:creationId xmlns:a16="http://schemas.microsoft.com/office/drawing/2014/main" id="{92E4B187-DD14-3F6D-AE75-8E8F0E6D49FA}"/>
              </a:ext>
            </a:extLst>
          </p:cNvPr>
          <p:cNvPicPr>
            <a:picLocks noChangeAspect="1"/>
          </p:cNvPicPr>
          <p:nvPr/>
        </p:nvPicPr>
        <p:blipFill>
          <a:blip r:embed="rId3"/>
          <a:stretch>
            <a:fillRect/>
          </a:stretch>
        </p:blipFill>
        <p:spPr>
          <a:xfrm>
            <a:off x="1739900" y="1498600"/>
            <a:ext cx="8711250" cy="4476750"/>
          </a:xfrm>
          <a:prstGeom prst="rect">
            <a:avLst/>
          </a:prstGeom>
        </p:spPr>
      </p:pic>
      <p:sp>
        <p:nvSpPr>
          <p:cNvPr id="42" name="Rectangle 29"/>
          <p:cNvSpPr>
            <a:spLocks noChangeArrowheads="1"/>
          </p:cNvSpPr>
          <p:nvPr/>
        </p:nvSpPr>
        <p:spPr bwMode="auto">
          <a:xfrm rot="16200000">
            <a:off x="314535" y="3314817"/>
            <a:ext cx="3340299"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Indicateur du climat économique selon le livre beige (niveau de l’indice)</a:t>
            </a:r>
          </a:p>
        </p:txBody>
      </p:sp>
      <p:sp>
        <p:nvSpPr>
          <p:cNvPr id="43" name="Rectangle 31"/>
          <p:cNvSpPr>
            <a:spLocks noChangeArrowheads="1"/>
          </p:cNvSpPr>
          <p:nvPr/>
        </p:nvSpPr>
        <p:spPr bwMode="auto">
          <a:xfrm>
            <a:off x="4282233" y="1568450"/>
            <a:ext cx="4441922"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Indicateur du climat économique selon le livre beige</a:t>
            </a:r>
          </a:p>
        </p:txBody>
      </p:sp>
      <p:sp>
        <p:nvSpPr>
          <p:cNvPr id="44" name="Rectangle 32"/>
          <p:cNvSpPr>
            <a:spLocks noChangeArrowheads="1"/>
          </p:cNvSpPr>
          <p:nvPr/>
        </p:nvSpPr>
        <p:spPr bwMode="auto">
          <a:xfrm>
            <a:off x="2371328" y="5467519"/>
            <a:ext cx="7723168" cy="5078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Nota : En date d’octobre 2024. </a:t>
            </a:r>
            <a:r>
              <a:rPr kumimoji="0" lang="fr-CA" sz="1100" b="0" i="0" u="none" strike="noStrike" cap="none" normalizeH="0">
                <a:ln>
                  <a:noFill/>
                </a:ln>
                <a:solidFill>
                  <a:srgbClr val="000000"/>
                </a:solidFill>
                <a:effectLst/>
                <a:latin typeface="Arial" panose="020B0604020202020204" pitchFamily="34" charset="0"/>
              </a:rPr>
              <a:t>L’indicateur quantifie les réponses de points de contact locaux en attribuant des pondérations différentes à un éventail de mots positifs et négatifs utilisés dans le livre beige de la Réserve fédérale pour décrire le climat économique global. Sources : Réserve fédérale américaine, RBC GMA.</a:t>
            </a:r>
          </a:p>
        </p:txBody>
      </p:sp>
    </p:spTree>
    <p:extLst>
      <p:ext uri="{BB962C8B-B14F-4D97-AF65-F5344CB8AC3E}">
        <p14:creationId xmlns:p14="http://schemas.microsoft.com/office/powerpoint/2010/main" val="394327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11</a:t>
            </a:fld>
            <a:endParaRPr lang="en-CA"/>
          </a:p>
        </p:txBody>
      </p:sp>
      <p:sp>
        <p:nvSpPr>
          <p:cNvPr id="3" name="Title 2"/>
          <p:cNvSpPr>
            <a:spLocks noGrp="1"/>
          </p:cNvSpPr>
          <p:nvPr>
            <p:ph type="title"/>
          </p:nvPr>
        </p:nvSpPr>
        <p:spPr>
          <a:xfrm>
            <a:off x="524256" y="352934"/>
            <a:ext cx="11667744" cy="798046"/>
          </a:xfrm>
        </p:spPr>
        <p:txBody>
          <a:bodyPr/>
          <a:lstStyle/>
          <a:p>
            <a:r>
              <a:rPr lang="fr-CA" dirty="0"/>
              <a:t>Le trafic aérien commence à reprendre à l’échelle mondiale après l’accalmie</a:t>
            </a:r>
          </a:p>
        </p:txBody>
      </p:sp>
      <p:pic>
        <p:nvPicPr>
          <p:cNvPr id="9" name="Picture 8">
            <a:extLst>
              <a:ext uri="{FF2B5EF4-FFF2-40B4-BE49-F238E27FC236}">
                <a16:creationId xmlns:a16="http://schemas.microsoft.com/office/drawing/2014/main" id="{F94C9B65-9EE3-38FE-E131-96CB1671E46B}"/>
              </a:ext>
            </a:extLst>
          </p:cNvPr>
          <p:cNvPicPr>
            <a:picLocks noChangeAspect="1"/>
          </p:cNvPicPr>
          <p:nvPr/>
        </p:nvPicPr>
        <p:blipFill>
          <a:blip r:embed="rId3"/>
          <a:stretch>
            <a:fillRect/>
          </a:stretch>
        </p:blipFill>
        <p:spPr>
          <a:xfrm>
            <a:off x="1775994" y="1498600"/>
            <a:ext cx="8717596" cy="4476750"/>
          </a:xfrm>
          <a:prstGeom prst="rect">
            <a:avLst/>
          </a:prstGeom>
        </p:spPr>
      </p:pic>
      <p:sp>
        <p:nvSpPr>
          <p:cNvPr id="41" name="Rectangle 13"/>
          <p:cNvSpPr>
            <a:spLocks noChangeArrowheads="1"/>
          </p:cNvSpPr>
          <p:nvPr/>
        </p:nvSpPr>
        <p:spPr bwMode="auto">
          <a:xfrm>
            <a:off x="2413000" y="5427663"/>
            <a:ext cx="738792"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Janv. 2020</a:t>
            </a:r>
          </a:p>
        </p:txBody>
      </p:sp>
      <p:sp>
        <p:nvSpPr>
          <p:cNvPr id="42" name="Rectangle 14"/>
          <p:cNvSpPr>
            <a:spLocks noChangeArrowheads="1"/>
          </p:cNvSpPr>
          <p:nvPr/>
        </p:nvSpPr>
        <p:spPr bwMode="auto">
          <a:xfrm>
            <a:off x="3233738" y="5427663"/>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Juill. 2020</a:t>
            </a:r>
          </a:p>
        </p:txBody>
      </p:sp>
      <p:sp>
        <p:nvSpPr>
          <p:cNvPr id="43" name="Rectangle 15"/>
          <p:cNvSpPr>
            <a:spLocks noChangeArrowheads="1"/>
          </p:cNvSpPr>
          <p:nvPr/>
        </p:nvSpPr>
        <p:spPr bwMode="auto">
          <a:xfrm>
            <a:off x="4000500" y="5427663"/>
            <a:ext cx="738792"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Janv. 2021</a:t>
            </a:r>
          </a:p>
        </p:txBody>
      </p:sp>
      <p:sp>
        <p:nvSpPr>
          <p:cNvPr id="44" name="Rectangle 16"/>
          <p:cNvSpPr>
            <a:spLocks noChangeArrowheads="1"/>
          </p:cNvSpPr>
          <p:nvPr/>
        </p:nvSpPr>
        <p:spPr bwMode="auto">
          <a:xfrm>
            <a:off x="4816475" y="5427663"/>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Juill. 2021</a:t>
            </a:r>
          </a:p>
        </p:txBody>
      </p:sp>
      <p:sp>
        <p:nvSpPr>
          <p:cNvPr id="45" name="Rectangle 17"/>
          <p:cNvSpPr>
            <a:spLocks noChangeArrowheads="1"/>
          </p:cNvSpPr>
          <p:nvPr/>
        </p:nvSpPr>
        <p:spPr bwMode="auto">
          <a:xfrm>
            <a:off x="5584825" y="5427663"/>
            <a:ext cx="738792"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Janv. 2022</a:t>
            </a:r>
          </a:p>
        </p:txBody>
      </p:sp>
      <p:sp>
        <p:nvSpPr>
          <p:cNvPr id="46" name="Rectangle 18"/>
          <p:cNvSpPr>
            <a:spLocks noChangeArrowheads="1"/>
          </p:cNvSpPr>
          <p:nvPr/>
        </p:nvSpPr>
        <p:spPr bwMode="auto">
          <a:xfrm>
            <a:off x="6399213" y="5427663"/>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Juill. 2022</a:t>
            </a:r>
          </a:p>
        </p:txBody>
      </p:sp>
      <p:sp>
        <p:nvSpPr>
          <p:cNvPr id="47" name="Rectangle 19"/>
          <p:cNvSpPr>
            <a:spLocks noChangeArrowheads="1"/>
          </p:cNvSpPr>
          <p:nvPr/>
        </p:nvSpPr>
        <p:spPr bwMode="auto">
          <a:xfrm>
            <a:off x="7167563" y="5427663"/>
            <a:ext cx="738792"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Janv. 2023</a:t>
            </a:r>
          </a:p>
        </p:txBody>
      </p:sp>
      <p:sp>
        <p:nvSpPr>
          <p:cNvPr id="48" name="Rectangle 20"/>
          <p:cNvSpPr>
            <a:spLocks noChangeArrowheads="1"/>
          </p:cNvSpPr>
          <p:nvPr/>
        </p:nvSpPr>
        <p:spPr bwMode="auto">
          <a:xfrm>
            <a:off x="7983538" y="5427663"/>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Juill. 2023</a:t>
            </a:r>
          </a:p>
        </p:txBody>
      </p:sp>
      <p:sp>
        <p:nvSpPr>
          <p:cNvPr id="49" name="Rectangle 21"/>
          <p:cNvSpPr>
            <a:spLocks noChangeArrowheads="1"/>
          </p:cNvSpPr>
          <p:nvPr/>
        </p:nvSpPr>
        <p:spPr bwMode="auto">
          <a:xfrm>
            <a:off x="8750300" y="5427663"/>
            <a:ext cx="738792"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Janv. 2024</a:t>
            </a:r>
          </a:p>
        </p:txBody>
      </p:sp>
      <p:sp>
        <p:nvSpPr>
          <p:cNvPr id="50" name="Rectangle 22"/>
          <p:cNvSpPr>
            <a:spLocks noChangeArrowheads="1"/>
          </p:cNvSpPr>
          <p:nvPr/>
        </p:nvSpPr>
        <p:spPr bwMode="auto">
          <a:xfrm>
            <a:off x="9571038" y="5427663"/>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Juill. 2024</a:t>
            </a:r>
          </a:p>
        </p:txBody>
      </p:sp>
      <p:sp>
        <p:nvSpPr>
          <p:cNvPr id="51" name="Rectangle 26"/>
          <p:cNvSpPr>
            <a:spLocks noChangeArrowheads="1"/>
          </p:cNvSpPr>
          <p:nvPr/>
        </p:nvSpPr>
        <p:spPr bwMode="auto">
          <a:xfrm rot="16200000">
            <a:off x="64581" y="3370549"/>
            <a:ext cx="3723480"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rPr>
              <a:t>Nombre de vols commerciaux par jour</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rPr>
              <a:t>(moyenne mobile sur 7 jours, variation en % par rapport à 2019)</a:t>
            </a:r>
          </a:p>
        </p:txBody>
      </p:sp>
      <p:sp>
        <p:nvSpPr>
          <p:cNvPr id="52" name="Rectangle 27"/>
          <p:cNvSpPr>
            <a:spLocks noChangeArrowheads="1"/>
          </p:cNvSpPr>
          <p:nvPr/>
        </p:nvSpPr>
        <p:spPr bwMode="auto">
          <a:xfrm>
            <a:off x="4322763" y="1568450"/>
            <a:ext cx="4678362" cy="2635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Vols commerciaux mondiaux suivis par Flightradar24</a:t>
            </a:r>
          </a:p>
        </p:txBody>
      </p:sp>
      <p:sp>
        <p:nvSpPr>
          <p:cNvPr id="53" name="Rectangle 28"/>
          <p:cNvSpPr>
            <a:spLocks noChangeArrowheads="1"/>
          </p:cNvSpPr>
          <p:nvPr/>
        </p:nvSpPr>
        <p:spPr bwMode="auto">
          <a:xfrm>
            <a:off x="2405952" y="5683250"/>
            <a:ext cx="7639176"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Nota : Au 29 octobre 2024. Comprend les vols commerciaux de passagers, le fret, les vols nolisés et certains vols d’affaires sur des avions à réaction. Sources : Flightradar24 AB, RBC GMA. </a:t>
            </a:r>
          </a:p>
        </p:txBody>
      </p:sp>
    </p:spTree>
    <p:extLst>
      <p:ext uri="{BB962C8B-B14F-4D97-AF65-F5344CB8AC3E}">
        <p14:creationId xmlns:p14="http://schemas.microsoft.com/office/powerpoint/2010/main" val="40345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570213-EAB3-63B8-CC86-15DAA43001E7}"/>
              </a:ext>
            </a:extLst>
          </p:cNvPr>
          <p:cNvSpPr>
            <a:spLocks noGrp="1"/>
          </p:cNvSpPr>
          <p:nvPr>
            <p:ph type="sldNum" sz="quarter" idx="12"/>
          </p:nvPr>
        </p:nvSpPr>
        <p:spPr/>
        <p:txBody>
          <a:bodyPr/>
          <a:lstStyle/>
          <a:p>
            <a:fld id="{00D53123-EF31-4C08-A865-932FC064F9C8}" type="slidenum">
              <a:rPr lang="en-CA" smtClean="0"/>
              <a:pPr/>
              <a:t>12</a:t>
            </a:fld>
            <a:endParaRPr lang="en-CA"/>
          </a:p>
        </p:txBody>
      </p:sp>
      <p:sp>
        <p:nvSpPr>
          <p:cNvPr id="4" name="Title 3">
            <a:extLst>
              <a:ext uri="{FF2B5EF4-FFF2-40B4-BE49-F238E27FC236}">
                <a16:creationId xmlns:a16="http://schemas.microsoft.com/office/drawing/2014/main" id="{42B8DA79-D3C9-479E-CB4F-DACF9F8CB8DF}"/>
              </a:ext>
            </a:extLst>
          </p:cNvPr>
          <p:cNvSpPr>
            <a:spLocks noGrp="1"/>
          </p:cNvSpPr>
          <p:nvPr>
            <p:ph type="title"/>
          </p:nvPr>
        </p:nvSpPr>
        <p:spPr>
          <a:xfrm>
            <a:off x="685800" y="311961"/>
            <a:ext cx="11289082" cy="798046"/>
          </a:xfrm>
        </p:spPr>
        <p:txBody>
          <a:bodyPr>
            <a:normAutofit/>
          </a:bodyPr>
          <a:lstStyle/>
          <a:p>
            <a:r>
              <a:rPr lang="fr-CA" dirty="0"/>
              <a:t>Inversement, les indices PMI mondiaux se sont affaiblis tout en restant toutefois dans la fourchette de normalité des dernières années</a:t>
            </a:r>
          </a:p>
        </p:txBody>
      </p:sp>
      <p:pic>
        <p:nvPicPr>
          <p:cNvPr id="8" name="Picture 7">
            <a:extLst>
              <a:ext uri="{FF2B5EF4-FFF2-40B4-BE49-F238E27FC236}">
                <a16:creationId xmlns:a16="http://schemas.microsoft.com/office/drawing/2014/main" id="{FFF989E6-EDEF-C952-120D-994C4D2079AF}"/>
              </a:ext>
            </a:extLst>
          </p:cNvPr>
          <p:cNvPicPr>
            <a:picLocks noChangeAspect="1"/>
          </p:cNvPicPr>
          <p:nvPr/>
        </p:nvPicPr>
        <p:blipFill>
          <a:blip r:embed="rId3"/>
          <a:stretch>
            <a:fillRect/>
          </a:stretch>
        </p:blipFill>
        <p:spPr>
          <a:xfrm>
            <a:off x="1739900" y="1498600"/>
            <a:ext cx="8711250" cy="4476750"/>
          </a:xfrm>
          <a:prstGeom prst="rect">
            <a:avLst/>
          </a:prstGeom>
        </p:spPr>
      </p:pic>
      <p:sp>
        <p:nvSpPr>
          <p:cNvPr id="47" name="Rectangle 33"/>
          <p:cNvSpPr>
            <a:spLocks noChangeArrowheads="1"/>
          </p:cNvSpPr>
          <p:nvPr/>
        </p:nvSpPr>
        <p:spPr bwMode="auto">
          <a:xfrm rot="16200000">
            <a:off x="144911" y="3597564"/>
            <a:ext cx="3436202"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rgbClr val="1A1A1A"/>
                </a:solidFill>
                <a:effectLst/>
                <a:latin typeface="Arial" panose="020B0604020202020204" pitchFamily="34" charset="0"/>
              </a:rPr>
              <a:t>Indice PMI du secteur manufacturier</a:t>
            </a:r>
          </a:p>
        </p:txBody>
      </p:sp>
      <p:sp>
        <p:nvSpPr>
          <p:cNvPr id="48" name="Rectangle 34"/>
          <p:cNvSpPr>
            <a:spLocks noChangeArrowheads="1"/>
          </p:cNvSpPr>
          <p:nvPr/>
        </p:nvSpPr>
        <p:spPr bwMode="auto">
          <a:xfrm>
            <a:off x="4912517" y="1568450"/>
            <a:ext cx="2981330"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L’indice mondial PMI fléchit encore</a:t>
            </a:r>
          </a:p>
        </p:txBody>
      </p:sp>
      <p:sp>
        <p:nvSpPr>
          <p:cNvPr id="52" name="Rectangle 38"/>
          <p:cNvSpPr>
            <a:spLocks noChangeArrowheads="1"/>
          </p:cNvSpPr>
          <p:nvPr/>
        </p:nvSpPr>
        <p:spPr bwMode="auto">
          <a:xfrm>
            <a:off x="2330450" y="5646425"/>
            <a:ext cx="7800139" cy="5078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1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000000"/>
                </a:solidFill>
                <a:effectLst/>
                <a:latin typeface="Arial" panose="020B0604020202020204" pitchFamily="34" charset="0"/>
              </a:rPr>
              <a:t>Nota : En date de septembre 2024. L’« indice PMI » désigne l’indice des directeurs d’achats de l’industrie manufacturière, qui mesure l’activité économique. </a:t>
            </a:r>
            <a:r>
              <a:rPr lang="fr-CA" sz="1100" dirty="0">
                <a:solidFill>
                  <a:srgbClr val="000000"/>
                </a:solidFill>
              </a:rPr>
              <a:t>Sources : Haver </a:t>
            </a:r>
            <a:r>
              <a:rPr lang="fr-CA" sz="1100" dirty="0" err="1">
                <a:solidFill>
                  <a:srgbClr val="000000"/>
                </a:solidFill>
              </a:rPr>
              <a:t>Analytics</a:t>
            </a:r>
            <a:r>
              <a:rPr lang="fr-CA" sz="1100" dirty="0">
                <a:solidFill>
                  <a:srgbClr val="000000"/>
                </a:solidFill>
              </a:rPr>
              <a:t>, RBC GMA.</a:t>
            </a:r>
            <a:r>
              <a:rPr kumimoji="0" lang="fr-CA" sz="1100" b="0" i="0" u="none" strike="noStrike" cap="none" normalizeH="0" baseline="0" dirty="0">
                <a:ln>
                  <a:noFill/>
                </a:ln>
                <a:solidFill>
                  <a:srgbClr val="000000"/>
                </a:solidFill>
                <a:effectLst/>
                <a:latin typeface="Arial" panose="020B0604020202020204" pitchFamily="34" charset="0"/>
              </a:rPr>
              <a:t> </a:t>
            </a:r>
          </a:p>
        </p:txBody>
      </p:sp>
      <p:sp>
        <p:nvSpPr>
          <p:cNvPr id="53" name="Rectangle 40"/>
          <p:cNvSpPr>
            <a:spLocks noChangeArrowheads="1"/>
          </p:cNvSpPr>
          <p:nvPr/>
        </p:nvSpPr>
        <p:spPr bwMode="auto">
          <a:xfrm>
            <a:off x="2776538" y="4103688"/>
            <a:ext cx="10604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Contraction</a:t>
            </a:r>
          </a:p>
        </p:txBody>
      </p:sp>
      <p:sp>
        <p:nvSpPr>
          <p:cNvPr id="54" name="Rectangle 41"/>
          <p:cNvSpPr>
            <a:spLocks noChangeArrowheads="1"/>
          </p:cNvSpPr>
          <p:nvPr/>
        </p:nvSpPr>
        <p:spPr bwMode="auto">
          <a:xfrm>
            <a:off x="2776538" y="2116138"/>
            <a:ext cx="97472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Expansion</a:t>
            </a:r>
          </a:p>
        </p:txBody>
      </p:sp>
      <p:sp>
        <p:nvSpPr>
          <p:cNvPr id="49" name="Rectangle 35"/>
          <p:cNvSpPr>
            <a:spLocks noChangeArrowheads="1"/>
          </p:cNvSpPr>
          <p:nvPr/>
        </p:nvSpPr>
        <p:spPr bwMode="auto">
          <a:xfrm>
            <a:off x="2523036" y="5461759"/>
            <a:ext cx="2018856"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Indice mondial PMI J.P. Morgan</a:t>
            </a:r>
          </a:p>
        </p:txBody>
      </p:sp>
      <p:sp>
        <p:nvSpPr>
          <p:cNvPr id="50" name="Rectangle 36"/>
          <p:cNvSpPr>
            <a:spLocks noChangeArrowheads="1"/>
          </p:cNvSpPr>
          <p:nvPr/>
        </p:nvSpPr>
        <p:spPr bwMode="auto">
          <a:xfrm>
            <a:off x="4870450" y="5438775"/>
            <a:ext cx="1987550"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Indice PMI des marchés développés</a:t>
            </a:r>
          </a:p>
        </p:txBody>
      </p:sp>
      <p:sp>
        <p:nvSpPr>
          <p:cNvPr id="51" name="Rectangle 37"/>
          <p:cNvSpPr>
            <a:spLocks noChangeArrowheads="1"/>
          </p:cNvSpPr>
          <p:nvPr/>
        </p:nvSpPr>
        <p:spPr bwMode="auto">
          <a:xfrm>
            <a:off x="7222769" y="5438773"/>
            <a:ext cx="2378431"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Indice PMI des marchés émergents</a:t>
            </a:r>
          </a:p>
        </p:txBody>
      </p:sp>
    </p:spTree>
    <p:extLst>
      <p:ext uri="{BB962C8B-B14F-4D97-AF65-F5344CB8AC3E}">
        <p14:creationId xmlns:p14="http://schemas.microsoft.com/office/powerpoint/2010/main" val="251702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66DE3-4A15-9320-5EF1-917EC50B80CB}"/>
              </a:ext>
            </a:extLst>
          </p:cNvPr>
          <p:cNvSpPr>
            <a:spLocks noGrp="1"/>
          </p:cNvSpPr>
          <p:nvPr>
            <p:ph type="sldNum" sz="quarter" idx="12"/>
          </p:nvPr>
        </p:nvSpPr>
        <p:spPr/>
        <p:txBody>
          <a:bodyPr/>
          <a:lstStyle/>
          <a:p>
            <a:fld id="{00D53123-EF31-4C08-A865-932FC064F9C8}" type="slidenum">
              <a:rPr lang="en-CA" smtClean="0"/>
              <a:pPr/>
              <a:t>13</a:t>
            </a:fld>
            <a:endParaRPr lang="en-CA"/>
          </a:p>
        </p:txBody>
      </p:sp>
      <p:sp>
        <p:nvSpPr>
          <p:cNvPr id="3" name="Title 2">
            <a:extLst>
              <a:ext uri="{FF2B5EF4-FFF2-40B4-BE49-F238E27FC236}">
                <a16:creationId xmlns:a16="http://schemas.microsoft.com/office/drawing/2014/main" id="{F1FF5DA1-2102-1B73-3D5A-A173D3E6B874}"/>
              </a:ext>
            </a:extLst>
          </p:cNvPr>
          <p:cNvSpPr>
            <a:spLocks noGrp="1"/>
          </p:cNvSpPr>
          <p:nvPr>
            <p:ph type="title"/>
          </p:nvPr>
        </p:nvSpPr>
        <p:spPr/>
        <p:txBody>
          <a:bodyPr>
            <a:normAutofit fontScale="90000"/>
          </a:bodyPr>
          <a:lstStyle/>
          <a:p>
            <a:r>
              <a:rPr lang="fr-CA"/>
              <a:t>Les taux des obligations ont diminué</a:t>
            </a:r>
            <a:r>
              <a:rPr lang="fr-CA" sz="2700"/>
              <a:t> (les baisses récentes reflètent l’évolution des attentes liées à la banque centrale et les perspectives électorales)</a:t>
            </a:r>
          </a:p>
        </p:txBody>
      </p:sp>
      <p:pic>
        <p:nvPicPr>
          <p:cNvPr id="10" name="Picture 9">
            <a:extLst>
              <a:ext uri="{FF2B5EF4-FFF2-40B4-BE49-F238E27FC236}">
                <a16:creationId xmlns:a16="http://schemas.microsoft.com/office/drawing/2014/main" id="{2E0417CE-94C2-AB30-670D-A06EFB1E2334}"/>
              </a:ext>
            </a:extLst>
          </p:cNvPr>
          <p:cNvPicPr>
            <a:picLocks noChangeAspect="1"/>
          </p:cNvPicPr>
          <p:nvPr/>
        </p:nvPicPr>
        <p:blipFill>
          <a:blip r:embed="rId3"/>
          <a:stretch>
            <a:fillRect/>
          </a:stretch>
        </p:blipFill>
        <p:spPr>
          <a:xfrm>
            <a:off x="1763964" y="1498600"/>
            <a:ext cx="8696600" cy="4476750"/>
          </a:xfrm>
          <a:prstGeom prst="rect">
            <a:avLst/>
          </a:prstGeom>
        </p:spPr>
      </p:pic>
      <p:sp>
        <p:nvSpPr>
          <p:cNvPr id="88" name="Rectangle 5"/>
          <p:cNvSpPr>
            <a:spLocks noChangeArrowheads="1"/>
          </p:cNvSpPr>
          <p:nvPr/>
        </p:nvSpPr>
        <p:spPr bwMode="auto">
          <a:xfrm>
            <a:off x="1492503" y="1332258"/>
            <a:ext cx="8886319" cy="461665"/>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500" b="1" i="0" u="none" strike="noStrike" cap="none" normalizeH="0" baseline="0" dirty="0">
                <a:ln>
                  <a:noFill/>
                </a:ln>
                <a:solidFill>
                  <a:srgbClr val="0B0B0B"/>
                </a:solidFill>
                <a:effectLst/>
                <a:latin typeface="Arial" panose="020B0604020202020204" pitchFamily="34" charset="0"/>
              </a:rPr>
              <a:t>La robustesse de l’économie américaine et les préoccupations entourant les perspectives budgétaires font remonter les taux des obligations</a:t>
            </a:r>
          </a:p>
        </p:txBody>
      </p:sp>
      <p:sp>
        <p:nvSpPr>
          <p:cNvPr id="89" name="Rectangle 18"/>
          <p:cNvSpPr>
            <a:spLocks noChangeArrowheads="1"/>
          </p:cNvSpPr>
          <p:nvPr/>
        </p:nvSpPr>
        <p:spPr bwMode="auto">
          <a:xfrm rot="16200000">
            <a:off x="58799" y="3502693"/>
            <a:ext cx="3487632" cy="461665"/>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fr-CA" sz="1500" dirty="0">
                <a:solidFill>
                  <a:srgbClr val="1A1A1A"/>
                </a:solidFill>
              </a:rPr>
              <a:t>Taux des obligations du Trésor américain à 10 ans (%)</a:t>
            </a:r>
          </a:p>
        </p:txBody>
      </p:sp>
      <p:sp>
        <p:nvSpPr>
          <p:cNvPr id="90" name="Rectangle 48"/>
          <p:cNvSpPr>
            <a:spLocks noChangeArrowheads="1"/>
          </p:cNvSpPr>
          <p:nvPr/>
        </p:nvSpPr>
        <p:spPr bwMode="auto">
          <a:xfrm>
            <a:off x="2078038" y="4987925"/>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0,5</a:t>
            </a:r>
          </a:p>
        </p:txBody>
      </p:sp>
      <p:sp>
        <p:nvSpPr>
          <p:cNvPr id="91" name="Rectangle 49"/>
          <p:cNvSpPr>
            <a:spLocks noChangeArrowheads="1"/>
          </p:cNvSpPr>
          <p:nvPr/>
        </p:nvSpPr>
        <p:spPr bwMode="auto">
          <a:xfrm>
            <a:off x="2078038" y="4640263"/>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1,0</a:t>
            </a:r>
          </a:p>
        </p:txBody>
      </p:sp>
      <p:sp>
        <p:nvSpPr>
          <p:cNvPr id="92" name="Rectangle 50"/>
          <p:cNvSpPr>
            <a:spLocks noChangeArrowheads="1"/>
          </p:cNvSpPr>
          <p:nvPr/>
        </p:nvSpPr>
        <p:spPr bwMode="auto">
          <a:xfrm>
            <a:off x="2078038" y="4294188"/>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1,5</a:t>
            </a:r>
          </a:p>
        </p:txBody>
      </p:sp>
      <p:sp>
        <p:nvSpPr>
          <p:cNvPr id="93" name="Rectangle 51"/>
          <p:cNvSpPr>
            <a:spLocks noChangeArrowheads="1"/>
          </p:cNvSpPr>
          <p:nvPr/>
        </p:nvSpPr>
        <p:spPr bwMode="auto">
          <a:xfrm>
            <a:off x="2078038" y="3946525"/>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2,0</a:t>
            </a:r>
          </a:p>
        </p:txBody>
      </p:sp>
      <p:sp>
        <p:nvSpPr>
          <p:cNvPr id="94" name="Rectangle 52"/>
          <p:cNvSpPr>
            <a:spLocks noChangeArrowheads="1"/>
          </p:cNvSpPr>
          <p:nvPr/>
        </p:nvSpPr>
        <p:spPr bwMode="auto">
          <a:xfrm>
            <a:off x="2078038" y="3600450"/>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2,5</a:t>
            </a:r>
          </a:p>
        </p:txBody>
      </p:sp>
      <p:sp>
        <p:nvSpPr>
          <p:cNvPr id="95" name="Rectangle 53"/>
          <p:cNvSpPr>
            <a:spLocks noChangeArrowheads="1"/>
          </p:cNvSpPr>
          <p:nvPr/>
        </p:nvSpPr>
        <p:spPr bwMode="auto">
          <a:xfrm>
            <a:off x="2078038" y="3252788"/>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3,0</a:t>
            </a:r>
          </a:p>
        </p:txBody>
      </p:sp>
      <p:sp>
        <p:nvSpPr>
          <p:cNvPr id="96" name="Rectangle 54"/>
          <p:cNvSpPr>
            <a:spLocks noChangeArrowheads="1"/>
          </p:cNvSpPr>
          <p:nvPr/>
        </p:nvSpPr>
        <p:spPr bwMode="auto">
          <a:xfrm>
            <a:off x="2078038" y="2905125"/>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3,5</a:t>
            </a:r>
          </a:p>
        </p:txBody>
      </p:sp>
      <p:sp>
        <p:nvSpPr>
          <p:cNvPr id="97" name="Rectangle 55"/>
          <p:cNvSpPr>
            <a:spLocks noChangeArrowheads="1"/>
          </p:cNvSpPr>
          <p:nvPr/>
        </p:nvSpPr>
        <p:spPr bwMode="auto">
          <a:xfrm>
            <a:off x="2078038" y="2559050"/>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4,0</a:t>
            </a:r>
          </a:p>
        </p:txBody>
      </p:sp>
      <p:sp>
        <p:nvSpPr>
          <p:cNvPr id="98" name="Rectangle 56"/>
          <p:cNvSpPr>
            <a:spLocks noChangeArrowheads="1"/>
          </p:cNvSpPr>
          <p:nvPr/>
        </p:nvSpPr>
        <p:spPr bwMode="auto">
          <a:xfrm>
            <a:off x="2078038" y="2211388"/>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4,5</a:t>
            </a:r>
          </a:p>
        </p:txBody>
      </p:sp>
      <p:sp>
        <p:nvSpPr>
          <p:cNvPr id="99" name="Rectangle 57"/>
          <p:cNvSpPr>
            <a:spLocks noChangeArrowheads="1"/>
          </p:cNvSpPr>
          <p:nvPr/>
        </p:nvSpPr>
        <p:spPr bwMode="auto">
          <a:xfrm>
            <a:off x="2078038" y="1865313"/>
            <a:ext cx="34766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5,0</a:t>
            </a:r>
          </a:p>
        </p:txBody>
      </p:sp>
      <p:sp>
        <p:nvSpPr>
          <p:cNvPr id="100" name="Rectangle 58"/>
          <p:cNvSpPr>
            <a:spLocks noChangeArrowheads="1"/>
          </p:cNvSpPr>
          <p:nvPr/>
        </p:nvSpPr>
        <p:spPr bwMode="auto">
          <a:xfrm>
            <a:off x="2328863" y="5235575"/>
            <a:ext cx="39211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dirty="0">
                <a:ln>
                  <a:noFill/>
                </a:ln>
                <a:solidFill>
                  <a:srgbClr val="1A1A1A"/>
                </a:solidFill>
                <a:effectLst/>
                <a:latin typeface="Arial" panose="020B0604020202020204" pitchFamily="34" charset="0"/>
              </a:rPr>
              <a:t>Janv.</a:t>
            </a:r>
          </a:p>
        </p:txBody>
      </p:sp>
      <p:sp>
        <p:nvSpPr>
          <p:cNvPr id="101" name="Rectangle 59"/>
          <p:cNvSpPr>
            <a:spLocks noChangeArrowheads="1"/>
          </p:cNvSpPr>
          <p:nvPr/>
        </p:nvSpPr>
        <p:spPr bwMode="auto">
          <a:xfrm>
            <a:off x="2832102" y="5235575"/>
            <a:ext cx="362660" cy="2308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dirty="0">
                <a:ln>
                  <a:noFill/>
                </a:ln>
                <a:solidFill>
                  <a:srgbClr val="1A1A1A"/>
                </a:solidFill>
                <a:effectLst/>
                <a:latin typeface="Arial" panose="020B0604020202020204" pitchFamily="34" charset="0"/>
              </a:rPr>
              <a:t>Mai</a:t>
            </a:r>
          </a:p>
        </p:txBody>
      </p:sp>
      <p:sp>
        <p:nvSpPr>
          <p:cNvPr id="102" name="Rectangle 60"/>
          <p:cNvSpPr>
            <a:spLocks noChangeArrowheads="1"/>
          </p:cNvSpPr>
          <p:nvPr/>
        </p:nvSpPr>
        <p:spPr bwMode="auto">
          <a:xfrm>
            <a:off x="3359151" y="5235575"/>
            <a:ext cx="42227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dirty="0">
                <a:ln>
                  <a:noFill/>
                </a:ln>
                <a:solidFill>
                  <a:srgbClr val="1A1A1A"/>
                </a:solidFill>
                <a:effectLst/>
                <a:latin typeface="Arial" panose="020B0604020202020204" pitchFamily="34" charset="0"/>
              </a:rPr>
              <a:t>Sept.</a:t>
            </a:r>
          </a:p>
        </p:txBody>
      </p:sp>
      <p:sp>
        <p:nvSpPr>
          <p:cNvPr id="103" name="Rectangle 61"/>
          <p:cNvSpPr>
            <a:spLocks noChangeArrowheads="1"/>
          </p:cNvSpPr>
          <p:nvPr/>
        </p:nvSpPr>
        <p:spPr bwMode="auto">
          <a:xfrm>
            <a:off x="3890963" y="5235575"/>
            <a:ext cx="39211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Janv.</a:t>
            </a:r>
          </a:p>
        </p:txBody>
      </p:sp>
      <p:sp>
        <p:nvSpPr>
          <p:cNvPr id="104" name="Rectangle 62"/>
          <p:cNvSpPr>
            <a:spLocks noChangeArrowheads="1"/>
          </p:cNvSpPr>
          <p:nvPr/>
        </p:nvSpPr>
        <p:spPr bwMode="auto">
          <a:xfrm>
            <a:off x="4379913" y="5235575"/>
            <a:ext cx="439738"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Mai</a:t>
            </a:r>
          </a:p>
        </p:txBody>
      </p:sp>
      <p:sp>
        <p:nvSpPr>
          <p:cNvPr id="105" name="Rectangle 63"/>
          <p:cNvSpPr>
            <a:spLocks noChangeArrowheads="1"/>
          </p:cNvSpPr>
          <p:nvPr/>
        </p:nvSpPr>
        <p:spPr bwMode="auto">
          <a:xfrm>
            <a:off x="4919663" y="5235575"/>
            <a:ext cx="42227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Sept.</a:t>
            </a:r>
          </a:p>
        </p:txBody>
      </p:sp>
      <p:sp>
        <p:nvSpPr>
          <p:cNvPr id="106" name="Rectangle 64"/>
          <p:cNvSpPr>
            <a:spLocks noChangeArrowheads="1"/>
          </p:cNvSpPr>
          <p:nvPr/>
        </p:nvSpPr>
        <p:spPr bwMode="auto">
          <a:xfrm>
            <a:off x="5453063" y="5235575"/>
            <a:ext cx="39211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Janv.</a:t>
            </a:r>
          </a:p>
        </p:txBody>
      </p:sp>
      <p:sp>
        <p:nvSpPr>
          <p:cNvPr id="107" name="Rectangle 65"/>
          <p:cNvSpPr>
            <a:spLocks noChangeArrowheads="1"/>
          </p:cNvSpPr>
          <p:nvPr/>
        </p:nvSpPr>
        <p:spPr bwMode="auto">
          <a:xfrm>
            <a:off x="5935663" y="5235575"/>
            <a:ext cx="439738"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Mai</a:t>
            </a:r>
          </a:p>
        </p:txBody>
      </p:sp>
      <p:sp>
        <p:nvSpPr>
          <p:cNvPr id="108" name="Rectangle 66"/>
          <p:cNvSpPr>
            <a:spLocks noChangeArrowheads="1"/>
          </p:cNvSpPr>
          <p:nvPr/>
        </p:nvSpPr>
        <p:spPr bwMode="auto">
          <a:xfrm>
            <a:off x="6475413" y="5235575"/>
            <a:ext cx="42227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Sept.</a:t>
            </a:r>
          </a:p>
        </p:txBody>
      </p:sp>
      <p:sp>
        <p:nvSpPr>
          <p:cNvPr id="109" name="Rectangle 67"/>
          <p:cNvSpPr>
            <a:spLocks noChangeArrowheads="1"/>
          </p:cNvSpPr>
          <p:nvPr/>
        </p:nvSpPr>
        <p:spPr bwMode="auto">
          <a:xfrm>
            <a:off x="7002463" y="5235575"/>
            <a:ext cx="39211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Janv.</a:t>
            </a:r>
          </a:p>
        </p:txBody>
      </p:sp>
      <p:sp>
        <p:nvSpPr>
          <p:cNvPr id="110" name="Rectangle 68"/>
          <p:cNvSpPr>
            <a:spLocks noChangeArrowheads="1"/>
          </p:cNvSpPr>
          <p:nvPr/>
        </p:nvSpPr>
        <p:spPr bwMode="auto">
          <a:xfrm>
            <a:off x="7485063" y="5235575"/>
            <a:ext cx="439738"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Mai</a:t>
            </a:r>
          </a:p>
        </p:txBody>
      </p:sp>
      <p:sp>
        <p:nvSpPr>
          <p:cNvPr id="111" name="Rectangle 69"/>
          <p:cNvSpPr>
            <a:spLocks noChangeArrowheads="1"/>
          </p:cNvSpPr>
          <p:nvPr/>
        </p:nvSpPr>
        <p:spPr bwMode="auto">
          <a:xfrm>
            <a:off x="8031163" y="5235575"/>
            <a:ext cx="42227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Sept.</a:t>
            </a:r>
          </a:p>
        </p:txBody>
      </p:sp>
      <p:sp>
        <p:nvSpPr>
          <p:cNvPr id="112" name="Rectangle 70"/>
          <p:cNvSpPr>
            <a:spLocks noChangeArrowheads="1"/>
          </p:cNvSpPr>
          <p:nvPr/>
        </p:nvSpPr>
        <p:spPr bwMode="auto">
          <a:xfrm>
            <a:off x="8556626" y="5235575"/>
            <a:ext cx="392113"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Janv.</a:t>
            </a:r>
          </a:p>
        </p:txBody>
      </p:sp>
      <p:sp>
        <p:nvSpPr>
          <p:cNvPr id="113" name="Rectangle 71"/>
          <p:cNvSpPr>
            <a:spLocks noChangeArrowheads="1"/>
          </p:cNvSpPr>
          <p:nvPr/>
        </p:nvSpPr>
        <p:spPr bwMode="auto">
          <a:xfrm>
            <a:off x="9047163" y="5235575"/>
            <a:ext cx="439738"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Mai</a:t>
            </a:r>
          </a:p>
        </p:txBody>
      </p:sp>
      <p:sp>
        <p:nvSpPr>
          <p:cNvPr id="114" name="Rectangle 72"/>
          <p:cNvSpPr>
            <a:spLocks noChangeArrowheads="1"/>
          </p:cNvSpPr>
          <p:nvPr/>
        </p:nvSpPr>
        <p:spPr bwMode="auto">
          <a:xfrm>
            <a:off x="9585326" y="5235575"/>
            <a:ext cx="422275"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a:ln>
                  <a:noFill/>
                </a:ln>
                <a:solidFill>
                  <a:srgbClr val="1A1A1A"/>
                </a:solidFill>
                <a:effectLst/>
                <a:latin typeface="Arial" panose="020B0604020202020204" pitchFamily="34" charset="0"/>
              </a:rPr>
              <a:t>Sept.</a:t>
            </a:r>
          </a:p>
        </p:txBody>
      </p:sp>
      <p:sp>
        <p:nvSpPr>
          <p:cNvPr id="115" name="Rectangle 78"/>
          <p:cNvSpPr>
            <a:spLocks noChangeArrowheads="1"/>
          </p:cNvSpPr>
          <p:nvPr/>
        </p:nvSpPr>
        <p:spPr bwMode="auto">
          <a:xfrm>
            <a:off x="1831216" y="5727700"/>
            <a:ext cx="8064345" cy="1692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1A1A1A"/>
                </a:solidFill>
                <a:effectLst/>
                <a:latin typeface="Arial" panose="020B0604020202020204" pitchFamily="34" charset="0"/>
              </a:rPr>
              <a:t>Nota : Au 29 octobre 2024. La zone ombrée représente une récession. Sources : </a:t>
            </a:r>
            <a:r>
              <a:rPr kumimoji="0" lang="fr-CA" sz="1100" b="0" i="0" u="none" strike="noStrike" cap="none" normalizeH="0" baseline="0" dirty="0" err="1">
                <a:ln>
                  <a:noFill/>
                </a:ln>
                <a:solidFill>
                  <a:srgbClr val="1A1A1A"/>
                </a:solidFill>
                <a:effectLst/>
                <a:latin typeface="Arial" panose="020B0604020202020204" pitchFamily="34" charset="0"/>
              </a:rPr>
              <a:t>Department</a:t>
            </a:r>
            <a:r>
              <a:rPr kumimoji="0" lang="fr-CA" sz="1100" b="0" i="0" u="none" strike="noStrike" cap="none" normalizeH="0" baseline="0" dirty="0">
                <a:ln>
                  <a:noFill/>
                </a:ln>
                <a:solidFill>
                  <a:srgbClr val="1A1A1A"/>
                </a:solidFill>
                <a:effectLst/>
                <a:latin typeface="Arial" panose="020B0604020202020204" pitchFamily="34" charset="0"/>
              </a:rPr>
              <a:t> of </a:t>
            </a:r>
            <a:r>
              <a:rPr kumimoji="0" lang="fr-CA" sz="1100" b="0" i="0" u="none" strike="noStrike" cap="none" normalizeH="0" baseline="0" dirty="0" err="1">
                <a:ln>
                  <a:noFill/>
                </a:ln>
                <a:solidFill>
                  <a:srgbClr val="1A1A1A"/>
                </a:solidFill>
                <a:effectLst/>
                <a:latin typeface="Arial" panose="020B0604020202020204" pitchFamily="34" charset="0"/>
              </a:rPr>
              <a:t>Treasury</a:t>
            </a:r>
            <a:r>
              <a:rPr kumimoji="0" lang="fr-CA" sz="1100" b="0" i="0" u="none" strike="noStrike" cap="none" normalizeH="0" baseline="0" dirty="0">
                <a:ln>
                  <a:noFill/>
                </a:ln>
                <a:solidFill>
                  <a:srgbClr val="1A1A1A"/>
                </a:solidFill>
                <a:effectLst/>
                <a:latin typeface="Arial" panose="020B0604020202020204" pitchFamily="34" charset="0"/>
              </a:rPr>
              <a:t> des États-Unis, Macro.</a:t>
            </a:r>
          </a:p>
        </p:txBody>
      </p:sp>
    </p:spTree>
    <p:extLst>
      <p:ext uri="{BB962C8B-B14F-4D97-AF65-F5344CB8AC3E}">
        <p14:creationId xmlns:p14="http://schemas.microsoft.com/office/powerpoint/2010/main" val="1503556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980BA8-E724-28DE-0D5D-F2269C1ADC68}"/>
              </a:ext>
            </a:extLst>
          </p:cNvPr>
          <p:cNvSpPr>
            <a:spLocks noGrp="1"/>
          </p:cNvSpPr>
          <p:nvPr>
            <p:ph type="sldNum" sz="quarter" idx="12"/>
          </p:nvPr>
        </p:nvSpPr>
        <p:spPr/>
        <p:txBody>
          <a:bodyPr/>
          <a:lstStyle/>
          <a:p>
            <a:fld id="{00D53123-EF31-4C08-A865-932FC064F9C8}" type="slidenum">
              <a:rPr lang="en-CA" smtClean="0"/>
              <a:pPr/>
              <a:t>14</a:t>
            </a:fld>
            <a:endParaRPr lang="en-CA"/>
          </a:p>
        </p:txBody>
      </p:sp>
      <p:sp>
        <p:nvSpPr>
          <p:cNvPr id="3" name="Title 2">
            <a:extLst>
              <a:ext uri="{FF2B5EF4-FFF2-40B4-BE49-F238E27FC236}">
                <a16:creationId xmlns:a16="http://schemas.microsoft.com/office/drawing/2014/main" id="{ECF8348C-952C-69C5-07A2-4AE8DE552592}"/>
              </a:ext>
            </a:extLst>
          </p:cNvPr>
          <p:cNvSpPr>
            <a:spLocks noGrp="1"/>
          </p:cNvSpPr>
          <p:nvPr>
            <p:ph type="title"/>
          </p:nvPr>
        </p:nvSpPr>
        <p:spPr/>
        <p:txBody>
          <a:bodyPr/>
          <a:lstStyle/>
          <a:p>
            <a:r>
              <a:rPr lang="fr-CA"/>
              <a:t>Divergences économiques non visibles à première vue</a:t>
            </a:r>
          </a:p>
        </p:txBody>
      </p:sp>
      <p:sp>
        <p:nvSpPr>
          <p:cNvPr id="5" name="TextBox 4">
            <a:extLst>
              <a:ext uri="{FF2B5EF4-FFF2-40B4-BE49-F238E27FC236}">
                <a16:creationId xmlns:a16="http://schemas.microsoft.com/office/drawing/2014/main" id="{1B5AADBA-A5D0-AA56-E5C2-53C871114753}"/>
              </a:ext>
            </a:extLst>
          </p:cNvPr>
          <p:cNvSpPr txBox="1"/>
          <p:nvPr/>
        </p:nvSpPr>
        <p:spPr>
          <a:xfrm>
            <a:off x="8045668" y="6268210"/>
            <a:ext cx="3105150" cy="230832"/>
          </a:xfrm>
          <a:prstGeom prst="rect">
            <a:avLst/>
          </a:prstGeom>
          <a:noFill/>
        </p:spPr>
        <p:txBody>
          <a:bodyPr wrap="square" rtlCol="0">
            <a:spAutoFit/>
          </a:bodyPr>
          <a:lstStyle/>
          <a:p>
            <a:pPr algn="r"/>
            <a:r>
              <a:rPr lang="fr-CA" sz="900"/>
              <a:t>Nota : Au 24 octobre 2024. Sources : WSJ, RBC GMA.</a:t>
            </a:r>
          </a:p>
        </p:txBody>
      </p:sp>
      <p:grpSp>
        <p:nvGrpSpPr>
          <p:cNvPr id="9" name="Group 8">
            <a:extLst>
              <a:ext uri="{FF2B5EF4-FFF2-40B4-BE49-F238E27FC236}">
                <a16:creationId xmlns:a16="http://schemas.microsoft.com/office/drawing/2014/main" id="{BE6798DF-B57B-5036-1941-E6786AF9392C}"/>
              </a:ext>
            </a:extLst>
          </p:cNvPr>
          <p:cNvGrpSpPr/>
          <p:nvPr/>
        </p:nvGrpSpPr>
        <p:grpSpPr>
          <a:xfrm>
            <a:off x="660150" y="1356288"/>
            <a:ext cx="10800000" cy="1078312"/>
            <a:chOff x="1968" y="509"/>
            <a:chExt cx="8124063" cy="1327760"/>
          </a:xfrm>
        </p:grpSpPr>
        <p:sp>
          <p:nvSpPr>
            <p:cNvPr id="10" name="Rectangle: Rounded Corners 9">
              <a:extLst>
                <a:ext uri="{FF2B5EF4-FFF2-40B4-BE49-F238E27FC236}">
                  <a16:creationId xmlns:a16="http://schemas.microsoft.com/office/drawing/2014/main" id="{2D6C34B4-A36D-7883-A075-386C8E944950}"/>
                </a:ext>
              </a:extLst>
            </p:cNvPr>
            <p:cNvSpPr/>
            <p:nvPr/>
          </p:nvSpPr>
          <p:spPr>
            <a:xfrm>
              <a:off x="1968" y="509"/>
              <a:ext cx="8124063" cy="13277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dirty="0"/>
            </a:p>
          </p:txBody>
        </p:sp>
        <p:sp>
          <p:nvSpPr>
            <p:cNvPr id="11" name="Rectangle: Rounded Corners 4">
              <a:extLst>
                <a:ext uri="{FF2B5EF4-FFF2-40B4-BE49-F238E27FC236}">
                  <a16:creationId xmlns:a16="http://schemas.microsoft.com/office/drawing/2014/main" id="{3886F36E-94E2-6FAE-532B-248A34B3AEC1}"/>
                </a:ext>
              </a:extLst>
            </p:cNvPr>
            <p:cNvSpPr txBox="1"/>
            <p:nvPr/>
          </p:nvSpPr>
          <p:spPr>
            <a:xfrm>
              <a:off x="40857" y="39398"/>
              <a:ext cx="8046285" cy="1249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ctr" defTabSz="1333500">
                <a:spcBef>
                  <a:spcPct val="0"/>
                </a:spcBef>
                <a:buNone/>
              </a:pPr>
              <a:r>
                <a:rPr lang="fr-CA" sz="2000" b="1" dirty="0"/>
                <a:t>L’économie américaine et les autres pays développés</a:t>
              </a:r>
            </a:p>
            <a:p>
              <a:pPr marL="0" lvl="0" indent="0" algn="ctr" defTabSz="1333500">
                <a:spcBef>
                  <a:spcPct val="0"/>
                </a:spcBef>
                <a:buNone/>
              </a:pPr>
              <a:r>
                <a:rPr lang="fr-CA" dirty="0"/>
                <a:t>L’écart s’est resserré, mais semble s’être à nouveau creusé – Un nombre réduit de réductions pourrait-il contribuer à un nouveau resserrement ?</a:t>
              </a:r>
            </a:p>
          </p:txBody>
        </p:sp>
      </p:grpSp>
      <p:grpSp>
        <p:nvGrpSpPr>
          <p:cNvPr id="12" name="Group 11">
            <a:extLst>
              <a:ext uri="{FF2B5EF4-FFF2-40B4-BE49-F238E27FC236}">
                <a16:creationId xmlns:a16="http://schemas.microsoft.com/office/drawing/2014/main" id="{36D86425-D2FE-22E2-0A05-96C7F266F524}"/>
              </a:ext>
            </a:extLst>
          </p:cNvPr>
          <p:cNvGrpSpPr/>
          <p:nvPr/>
        </p:nvGrpSpPr>
        <p:grpSpPr>
          <a:xfrm>
            <a:off x="1070817" y="2462550"/>
            <a:ext cx="9978666" cy="792000"/>
            <a:chOff x="0" y="1486734"/>
            <a:chExt cx="4186732" cy="1886479"/>
          </a:xfrm>
        </p:grpSpPr>
        <p:sp>
          <p:nvSpPr>
            <p:cNvPr id="13" name="Rectangle: Rounded Corners 12">
              <a:extLst>
                <a:ext uri="{FF2B5EF4-FFF2-40B4-BE49-F238E27FC236}">
                  <a16:creationId xmlns:a16="http://schemas.microsoft.com/office/drawing/2014/main" id="{04CD5CCB-8C8D-F594-7E85-73C51004CE9F}"/>
                </a:ext>
              </a:extLst>
            </p:cNvPr>
            <p:cNvSpPr/>
            <p:nvPr/>
          </p:nvSpPr>
          <p:spPr>
            <a:xfrm>
              <a:off x="0" y="1486734"/>
              <a:ext cx="4186732" cy="1886479"/>
            </a:xfrm>
            <a:prstGeom prst="roundRect">
              <a:avLst>
                <a:gd name="adj" fmla="val 10000"/>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14" name="Rectangle: Rounded Corners 4">
              <a:extLst>
                <a:ext uri="{FF2B5EF4-FFF2-40B4-BE49-F238E27FC236}">
                  <a16:creationId xmlns:a16="http://schemas.microsoft.com/office/drawing/2014/main" id="{B07462C0-A2A8-D1B1-2DB0-F415E311EEBE}"/>
                </a:ext>
              </a:extLst>
            </p:cNvPr>
            <p:cNvSpPr txBox="1"/>
            <p:nvPr/>
          </p:nvSpPr>
          <p:spPr>
            <a:xfrm>
              <a:off x="55253" y="1541987"/>
              <a:ext cx="4076226" cy="1775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spcBef>
                  <a:spcPct val="0"/>
                </a:spcBef>
                <a:buNone/>
              </a:pPr>
              <a:r>
                <a:rPr lang="fr-CA" sz="2000" b="1" dirty="0"/>
                <a:t>Les grandes entreprises et les petites entreprises</a:t>
              </a:r>
              <a:r>
                <a:rPr lang="fr-CA" sz="2400" dirty="0"/>
                <a:t> </a:t>
              </a:r>
            </a:p>
            <a:p>
              <a:pPr marL="0" lvl="0" indent="0" algn="ctr" defTabSz="1200150">
                <a:spcBef>
                  <a:spcPct val="0"/>
                </a:spcBef>
                <a:buNone/>
              </a:pPr>
              <a:r>
                <a:rPr lang="fr-CA" dirty="0"/>
                <a:t>L’écart pourrait-il toutefois diminuer à mesure que les taux baissent ?</a:t>
              </a:r>
            </a:p>
          </p:txBody>
        </p:sp>
      </p:grpSp>
      <p:grpSp>
        <p:nvGrpSpPr>
          <p:cNvPr id="15" name="Group 14">
            <a:extLst>
              <a:ext uri="{FF2B5EF4-FFF2-40B4-BE49-F238E27FC236}">
                <a16:creationId xmlns:a16="http://schemas.microsoft.com/office/drawing/2014/main" id="{8E16DE5B-E19D-420F-45D5-910872CEB2A5}"/>
              </a:ext>
            </a:extLst>
          </p:cNvPr>
          <p:cNvGrpSpPr/>
          <p:nvPr/>
        </p:nvGrpSpPr>
        <p:grpSpPr>
          <a:xfrm>
            <a:off x="1315233" y="3231353"/>
            <a:ext cx="9835585" cy="1064328"/>
            <a:chOff x="4329720" y="1177608"/>
            <a:chExt cx="3788381" cy="2535142"/>
          </a:xfrm>
        </p:grpSpPr>
        <p:sp>
          <p:nvSpPr>
            <p:cNvPr id="16" name="Rectangle: Rounded Corners 15">
              <a:extLst>
                <a:ext uri="{FF2B5EF4-FFF2-40B4-BE49-F238E27FC236}">
                  <a16:creationId xmlns:a16="http://schemas.microsoft.com/office/drawing/2014/main" id="{C9F8ACAD-6ED1-3FB0-2B62-08320E171CA0}"/>
                </a:ext>
              </a:extLst>
            </p:cNvPr>
            <p:cNvSpPr/>
            <p:nvPr/>
          </p:nvSpPr>
          <p:spPr>
            <a:xfrm>
              <a:off x="4329720" y="1486734"/>
              <a:ext cx="3788381" cy="1886479"/>
            </a:xfrm>
            <a:prstGeom prst="roundRect">
              <a:avLst>
                <a:gd name="adj" fmla="val 10000"/>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17" name="Rectangle: Rounded Corners 4">
              <a:extLst>
                <a:ext uri="{FF2B5EF4-FFF2-40B4-BE49-F238E27FC236}">
                  <a16:creationId xmlns:a16="http://schemas.microsoft.com/office/drawing/2014/main" id="{69CC4017-64EA-F385-9663-BF1AFA9BE8C6}"/>
                </a:ext>
              </a:extLst>
            </p:cNvPr>
            <p:cNvSpPr txBox="1"/>
            <p:nvPr/>
          </p:nvSpPr>
          <p:spPr>
            <a:xfrm>
              <a:off x="4384973" y="1177608"/>
              <a:ext cx="3677875" cy="25351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spcBef>
                  <a:spcPct val="0"/>
                </a:spcBef>
                <a:buNone/>
              </a:pPr>
              <a:r>
                <a:rPr lang="fr-CA" sz="2000" b="1" dirty="0"/>
                <a:t>Dépenses en immobilisation et dépenses de consommation </a:t>
              </a:r>
            </a:p>
            <a:p>
              <a:pPr marL="0" lvl="0" indent="0" algn="ctr" defTabSz="933450">
                <a:spcBef>
                  <a:spcPct val="0"/>
                </a:spcBef>
                <a:buNone/>
              </a:pPr>
              <a:r>
                <a:rPr lang="fr-CA" dirty="0"/>
                <a:t>L’écart pourrait diminuer avec la réduction des taux, mais Trump augmenterait-il encore les dépenses en immobilisation ?</a:t>
              </a:r>
            </a:p>
          </p:txBody>
        </p:sp>
      </p:grpSp>
      <p:grpSp>
        <p:nvGrpSpPr>
          <p:cNvPr id="18" name="Group 17">
            <a:extLst>
              <a:ext uri="{FF2B5EF4-FFF2-40B4-BE49-F238E27FC236}">
                <a16:creationId xmlns:a16="http://schemas.microsoft.com/office/drawing/2014/main" id="{9865BA4D-50F3-4512-F587-3151000653C5}"/>
              </a:ext>
            </a:extLst>
          </p:cNvPr>
          <p:cNvGrpSpPr/>
          <p:nvPr/>
        </p:nvGrpSpPr>
        <p:grpSpPr>
          <a:xfrm>
            <a:off x="766692" y="4259716"/>
            <a:ext cx="10786018" cy="792000"/>
            <a:chOff x="4185993" y="1486734"/>
            <a:chExt cx="5647686" cy="1886479"/>
          </a:xfrm>
        </p:grpSpPr>
        <p:sp>
          <p:nvSpPr>
            <p:cNvPr id="19" name="Rectangle: Rounded Corners 18">
              <a:extLst>
                <a:ext uri="{FF2B5EF4-FFF2-40B4-BE49-F238E27FC236}">
                  <a16:creationId xmlns:a16="http://schemas.microsoft.com/office/drawing/2014/main" id="{86A6C80D-13D1-D532-4DB1-E8150F0FC199}"/>
                </a:ext>
              </a:extLst>
            </p:cNvPr>
            <p:cNvSpPr/>
            <p:nvPr/>
          </p:nvSpPr>
          <p:spPr>
            <a:xfrm>
              <a:off x="4329720" y="1486734"/>
              <a:ext cx="5348766" cy="1886479"/>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20" name="Rectangle: Rounded Corners 4">
              <a:extLst>
                <a:ext uri="{FF2B5EF4-FFF2-40B4-BE49-F238E27FC236}">
                  <a16:creationId xmlns:a16="http://schemas.microsoft.com/office/drawing/2014/main" id="{9DB31DCD-3148-4A9E-1081-ACE4CE533D51}"/>
                </a:ext>
              </a:extLst>
            </p:cNvPr>
            <p:cNvSpPr txBox="1"/>
            <p:nvPr/>
          </p:nvSpPr>
          <p:spPr>
            <a:xfrm>
              <a:off x="4185993" y="1572400"/>
              <a:ext cx="5647686" cy="1775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spcBef>
                  <a:spcPct val="0"/>
                </a:spcBef>
                <a:buNone/>
              </a:pPr>
              <a:r>
                <a:rPr lang="fr-CA" sz="2000" b="1" dirty="0"/>
                <a:t>Produits blancs et produits de marque   </a:t>
              </a:r>
            </a:p>
            <a:p>
              <a:pPr marL="0" lvl="0" indent="0" algn="ctr" defTabSz="933450">
                <a:spcBef>
                  <a:spcPct val="0"/>
                </a:spcBef>
                <a:buNone/>
              </a:pPr>
              <a:r>
                <a:rPr lang="fr-CA" b="1" dirty="0"/>
                <a:t>Inversion possible au fur et à mesure de la reprise de l’économie à la mi-2025 ?</a:t>
              </a:r>
            </a:p>
          </p:txBody>
        </p:sp>
      </p:grpSp>
      <p:grpSp>
        <p:nvGrpSpPr>
          <p:cNvPr id="21" name="Group 20">
            <a:extLst>
              <a:ext uri="{FF2B5EF4-FFF2-40B4-BE49-F238E27FC236}">
                <a16:creationId xmlns:a16="http://schemas.microsoft.com/office/drawing/2014/main" id="{BD4B4C48-6EF5-334F-FF71-1747C94A658E}"/>
              </a:ext>
            </a:extLst>
          </p:cNvPr>
          <p:cNvGrpSpPr/>
          <p:nvPr/>
        </p:nvGrpSpPr>
        <p:grpSpPr>
          <a:xfrm>
            <a:off x="1315233" y="5133246"/>
            <a:ext cx="9835585" cy="792000"/>
            <a:chOff x="4329720" y="1486734"/>
            <a:chExt cx="3788381" cy="1886479"/>
          </a:xfrm>
        </p:grpSpPr>
        <p:sp>
          <p:nvSpPr>
            <p:cNvPr id="22" name="Rectangle: Rounded Corners 21">
              <a:extLst>
                <a:ext uri="{FF2B5EF4-FFF2-40B4-BE49-F238E27FC236}">
                  <a16:creationId xmlns:a16="http://schemas.microsoft.com/office/drawing/2014/main" id="{FCDFD413-65A1-322C-AAD8-B94D3497DBCD}"/>
                </a:ext>
              </a:extLst>
            </p:cNvPr>
            <p:cNvSpPr/>
            <p:nvPr/>
          </p:nvSpPr>
          <p:spPr>
            <a:xfrm>
              <a:off x="4329720" y="1486734"/>
              <a:ext cx="3788381" cy="1886479"/>
            </a:xfrm>
            <a:prstGeom prst="roundRect">
              <a:avLst>
                <a:gd name="adj" fmla="val 10000"/>
              </a:avLst>
            </a:prstGeom>
            <a:solidFill>
              <a:srgbClr val="AABA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dirty="0"/>
            </a:p>
          </p:txBody>
        </p:sp>
        <p:sp>
          <p:nvSpPr>
            <p:cNvPr id="23" name="Rectangle: Rounded Corners 4">
              <a:extLst>
                <a:ext uri="{FF2B5EF4-FFF2-40B4-BE49-F238E27FC236}">
                  <a16:creationId xmlns:a16="http://schemas.microsoft.com/office/drawing/2014/main" id="{D8EAF9CC-F130-855A-0AE2-EDC4FD64EED4}"/>
                </a:ext>
              </a:extLst>
            </p:cNvPr>
            <p:cNvSpPr txBox="1"/>
            <p:nvPr/>
          </p:nvSpPr>
          <p:spPr>
            <a:xfrm>
              <a:off x="4384973" y="1541987"/>
              <a:ext cx="3677875" cy="17759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spcBef>
                  <a:spcPct val="0"/>
                </a:spcBef>
                <a:buNone/>
              </a:pPr>
              <a:r>
                <a:rPr lang="fr-CA" sz="2000" b="1" dirty="0"/>
                <a:t>Ménages à revenu élevé et à faible revenu </a:t>
              </a:r>
              <a:r>
                <a:rPr lang="fr-CA" sz="2400" b="1" dirty="0"/>
                <a:t> </a:t>
              </a:r>
            </a:p>
            <a:p>
              <a:pPr marL="0" lvl="0" indent="0" algn="ctr" defTabSz="933450">
                <a:spcBef>
                  <a:spcPct val="0"/>
                </a:spcBef>
                <a:buNone/>
              </a:pPr>
              <a:r>
                <a:rPr lang="fr-CA" b="1" dirty="0"/>
                <a:t>La réduction des taux devrait être utile, car le chômage élevé fait des dégâts</a:t>
              </a:r>
            </a:p>
          </p:txBody>
        </p:sp>
      </p:grpSp>
    </p:spTree>
    <p:extLst>
      <p:ext uri="{BB962C8B-B14F-4D97-AF65-F5344CB8AC3E}">
        <p14:creationId xmlns:p14="http://schemas.microsoft.com/office/powerpoint/2010/main" val="67523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15</a:t>
            </a:fld>
            <a:endParaRPr lang="en-CA"/>
          </a:p>
        </p:txBody>
      </p:sp>
      <p:sp>
        <p:nvSpPr>
          <p:cNvPr id="3" name="Title 2"/>
          <p:cNvSpPr>
            <a:spLocks noGrp="1"/>
          </p:cNvSpPr>
          <p:nvPr>
            <p:ph type="title"/>
          </p:nvPr>
        </p:nvSpPr>
        <p:spPr>
          <a:xfrm>
            <a:off x="231648" y="311961"/>
            <a:ext cx="11855968" cy="798046"/>
          </a:xfrm>
        </p:spPr>
        <p:txBody>
          <a:bodyPr>
            <a:normAutofit fontScale="90000"/>
          </a:bodyPr>
          <a:lstStyle/>
          <a:p>
            <a:r>
              <a:rPr lang="fr-CA" dirty="0"/>
              <a:t>Selon les demandes de prestation d’assurance-emploi, le marché du travail américain ne se porte pas si mal (la dernière hausse est attribuable aux ouragans)</a:t>
            </a:r>
          </a:p>
        </p:txBody>
      </p:sp>
      <p:pic>
        <p:nvPicPr>
          <p:cNvPr id="5" name="Picture 4">
            <a:extLst>
              <a:ext uri="{FF2B5EF4-FFF2-40B4-BE49-F238E27FC236}">
                <a16:creationId xmlns:a16="http://schemas.microsoft.com/office/drawing/2014/main" id="{E07EF58D-6336-FD85-BE90-9FB77BB834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186" y="1502519"/>
            <a:ext cx="8732880" cy="4478400"/>
          </a:xfrm>
          <a:prstGeom prst="rect">
            <a:avLst/>
          </a:prstGeom>
          <a:noFill/>
          <a:ln>
            <a:noFill/>
          </a:ln>
        </p:spPr>
      </p:pic>
      <p:sp>
        <p:nvSpPr>
          <p:cNvPr id="553" name="Rectangle 528"/>
          <p:cNvSpPr>
            <a:spLocks noChangeArrowheads="1"/>
          </p:cNvSpPr>
          <p:nvPr/>
        </p:nvSpPr>
        <p:spPr bwMode="auto">
          <a:xfrm>
            <a:off x="2437658" y="5285324"/>
            <a:ext cx="692261"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Juill. 2021</a:t>
            </a:r>
          </a:p>
        </p:txBody>
      </p:sp>
      <p:sp>
        <p:nvSpPr>
          <p:cNvPr id="554" name="Rectangle 529"/>
          <p:cNvSpPr>
            <a:spLocks noChangeArrowheads="1"/>
          </p:cNvSpPr>
          <p:nvPr/>
        </p:nvSpPr>
        <p:spPr bwMode="auto">
          <a:xfrm>
            <a:off x="3182330" y="5289545"/>
            <a:ext cx="68749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Nov. 2021</a:t>
            </a:r>
          </a:p>
        </p:txBody>
      </p:sp>
      <p:sp>
        <p:nvSpPr>
          <p:cNvPr id="555" name="Rectangle 530"/>
          <p:cNvSpPr>
            <a:spLocks noChangeArrowheads="1"/>
          </p:cNvSpPr>
          <p:nvPr/>
        </p:nvSpPr>
        <p:spPr bwMode="auto">
          <a:xfrm>
            <a:off x="3957268" y="5279874"/>
            <a:ext cx="724557"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Mars 2022</a:t>
            </a:r>
          </a:p>
        </p:txBody>
      </p:sp>
      <p:sp>
        <p:nvSpPr>
          <p:cNvPr id="556" name="Rectangle 531"/>
          <p:cNvSpPr>
            <a:spLocks noChangeArrowheads="1"/>
          </p:cNvSpPr>
          <p:nvPr/>
        </p:nvSpPr>
        <p:spPr bwMode="auto">
          <a:xfrm>
            <a:off x="4769267" y="5279874"/>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Juill. 2022</a:t>
            </a:r>
          </a:p>
        </p:txBody>
      </p:sp>
      <p:sp>
        <p:nvSpPr>
          <p:cNvPr id="557" name="Rectangle 532"/>
          <p:cNvSpPr>
            <a:spLocks noChangeArrowheads="1"/>
          </p:cNvSpPr>
          <p:nvPr/>
        </p:nvSpPr>
        <p:spPr bwMode="auto">
          <a:xfrm>
            <a:off x="5509174" y="5279874"/>
            <a:ext cx="68749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Nov. 2022</a:t>
            </a:r>
          </a:p>
        </p:txBody>
      </p:sp>
      <p:sp>
        <p:nvSpPr>
          <p:cNvPr id="558" name="Rectangle 533"/>
          <p:cNvSpPr>
            <a:spLocks noChangeArrowheads="1"/>
          </p:cNvSpPr>
          <p:nvPr/>
        </p:nvSpPr>
        <p:spPr bwMode="auto">
          <a:xfrm>
            <a:off x="6273979" y="5279874"/>
            <a:ext cx="724557"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Mars 2023</a:t>
            </a:r>
          </a:p>
        </p:txBody>
      </p:sp>
      <p:sp>
        <p:nvSpPr>
          <p:cNvPr id="559" name="Rectangle 534"/>
          <p:cNvSpPr>
            <a:spLocks noChangeArrowheads="1"/>
          </p:cNvSpPr>
          <p:nvPr/>
        </p:nvSpPr>
        <p:spPr bwMode="auto">
          <a:xfrm>
            <a:off x="7085833" y="5288731"/>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Juill. 2023</a:t>
            </a:r>
          </a:p>
        </p:txBody>
      </p:sp>
      <p:sp>
        <p:nvSpPr>
          <p:cNvPr id="560" name="Rectangle 535"/>
          <p:cNvSpPr>
            <a:spLocks noChangeArrowheads="1"/>
          </p:cNvSpPr>
          <p:nvPr/>
        </p:nvSpPr>
        <p:spPr bwMode="auto">
          <a:xfrm>
            <a:off x="7823945" y="5279874"/>
            <a:ext cx="68749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Nov. 2023</a:t>
            </a:r>
          </a:p>
        </p:txBody>
      </p:sp>
      <p:sp>
        <p:nvSpPr>
          <p:cNvPr id="561" name="Rectangle 536"/>
          <p:cNvSpPr>
            <a:spLocks noChangeArrowheads="1"/>
          </p:cNvSpPr>
          <p:nvPr/>
        </p:nvSpPr>
        <p:spPr bwMode="auto">
          <a:xfrm>
            <a:off x="8600533" y="5279874"/>
            <a:ext cx="724557"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Mars 2024</a:t>
            </a:r>
          </a:p>
        </p:txBody>
      </p:sp>
      <p:sp>
        <p:nvSpPr>
          <p:cNvPr id="562" name="Rectangle 537"/>
          <p:cNvSpPr>
            <a:spLocks noChangeArrowheads="1"/>
          </p:cNvSpPr>
          <p:nvPr/>
        </p:nvSpPr>
        <p:spPr bwMode="auto">
          <a:xfrm>
            <a:off x="9412677" y="5279874"/>
            <a:ext cx="68929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Juill. 2024</a:t>
            </a:r>
          </a:p>
        </p:txBody>
      </p:sp>
      <p:sp>
        <p:nvSpPr>
          <p:cNvPr id="563" name="Rectangle 538"/>
          <p:cNvSpPr>
            <a:spLocks noChangeArrowheads="1"/>
          </p:cNvSpPr>
          <p:nvPr/>
        </p:nvSpPr>
        <p:spPr bwMode="auto">
          <a:xfrm rot="16200000">
            <a:off x="23866" y="3465742"/>
            <a:ext cx="3864126"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Nouvelles demandes d’assurance-emploi aux États-Unis (en milliers) </a:t>
            </a:r>
          </a:p>
        </p:txBody>
      </p:sp>
      <p:sp>
        <p:nvSpPr>
          <p:cNvPr id="564" name="Rectangle 540"/>
          <p:cNvSpPr>
            <a:spLocks noChangeArrowheads="1"/>
          </p:cNvSpPr>
          <p:nvPr/>
        </p:nvSpPr>
        <p:spPr bwMode="auto">
          <a:xfrm>
            <a:off x="3602422" y="1582706"/>
            <a:ext cx="6067672"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Les demandes de prestations d’assurance-emploi aux États-Unis demeurent à un niveau satisfaisant, abstraction faite des distorsions causées par les ouragans</a:t>
            </a:r>
          </a:p>
        </p:txBody>
      </p:sp>
      <p:sp>
        <p:nvSpPr>
          <p:cNvPr id="566" name="Rectangle 542"/>
          <p:cNvSpPr>
            <a:spLocks noChangeArrowheads="1"/>
          </p:cNvSpPr>
          <p:nvPr/>
        </p:nvSpPr>
        <p:spPr bwMode="auto">
          <a:xfrm>
            <a:off x="4256451" y="5533642"/>
            <a:ext cx="4914807" cy="21544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Nouvelles demandes, moyenne mobile sur quatre semaines</a:t>
            </a:r>
          </a:p>
        </p:txBody>
      </p:sp>
      <p:sp>
        <p:nvSpPr>
          <p:cNvPr id="567" name="Rectangle 543"/>
          <p:cNvSpPr>
            <a:spLocks noChangeArrowheads="1"/>
          </p:cNvSpPr>
          <p:nvPr/>
        </p:nvSpPr>
        <p:spPr bwMode="auto">
          <a:xfrm>
            <a:off x="2603547" y="5818188"/>
            <a:ext cx="8430193" cy="33855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endParaRPr kumimoji="0" lang="fr-CA" sz="1100" b="0" i="0" u="none" strike="noStrike" cap="none" normalizeH="0" baseline="0" dirty="0">
              <a:ln>
                <a:noFill/>
              </a:ln>
              <a:solidFill>
                <a:srgbClr val="000000"/>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000000"/>
                </a:solidFill>
                <a:effectLst/>
                <a:latin typeface="Arial" panose="020B0604020202020204" pitchFamily="34" charset="0"/>
              </a:rPr>
              <a:t>Nota : Données pour la semaine se terminant le 19 octobre 2024. Sources : Département américain du Travail, </a:t>
            </a:r>
            <a:r>
              <a:rPr kumimoji="0" lang="fr-CA" sz="1100" b="0" i="0" u="none" strike="noStrike" cap="none" normalizeH="0" baseline="0" dirty="0" err="1">
                <a:ln>
                  <a:noFill/>
                </a:ln>
                <a:solidFill>
                  <a:srgbClr val="000000"/>
                </a:solidFill>
                <a:effectLst/>
                <a:latin typeface="Arial" panose="020B0604020202020204" pitchFamily="34" charset="0"/>
              </a:rPr>
              <a:t>Macrobond</a:t>
            </a:r>
            <a:r>
              <a:rPr kumimoji="0" lang="fr-CA" sz="1100" b="0" i="0" u="none" strike="noStrike" cap="none" normalizeH="0" baseline="0" dirty="0">
                <a:ln>
                  <a:noFill/>
                </a:ln>
                <a:solidFill>
                  <a:srgbClr val="000000"/>
                </a:solidFill>
                <a:effectLst/>
                <a:latin typeface="Arial" panose="020B0604020202020204" pitchFamily="34" charset="0"/>
              </a:rPr>
              <a:t>, RBC GMA.</a:t>
            </a:r>
          </a:p>
        </p:txBody>
      </p:sp>
      <p:sp>
        <p:nvSpPr>
          <p:cNvPr id="568" name="Rectangle 544"/>
          <p:cNvSpPr>
            <a:spLocks noChangeArrowheads="1"/>
          </p:cNvSpPr>
          <p:nvPr/>
        </p:nvSpPr>
        <p:spPr bwMode="auto">
          <a:xfrm>
            <a:off x="9515476" y="3573463"/>
            <a:ext cx="929264" cy="21544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000000"/>
                </a:solidFill>
                <a:effectLst/>
                <a:latin typeface="Arial" panose="020B0604020202020204" pitchFamily="34" charset="0"/>
              </a:rPr>
              <a:t>Ouragan</a:t>
            </a:r>
          </a:p>
        </p:txBody>
      </p:sp>
      <p:sp>
        <p:nvSpPr>
          <p:cNvPr id="565" name="Rectangle 541"/>
          <p:cNvSpPr>
            <a:spLocks noChangeArrowheads="1"/>
          </p:cNvSpPr>
          <p:nvPr/>
        </p:nvSpPr>
        <p:spPr bwMode="auto">
          <a:xfrm>
            <a:off x="2769898" y="5533642"/>
            <a:ext cx="1171725" cy="21544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Nouvelles demandes</a:t>
            </a:r>
          </a:p>
        </p:txBody>
      </p:sp>
    </p:spTree>
    <p:extLst>
      <p:ext uri="{BB962C8B-B14F-4D97-AF65-F5344CB8AC3E}">
        <p14:creationId xmlns:p14="http://schemas.microsoft.com/office/powerpoint/2010/main" val="326109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B21277-79FE-39F7-9403-FF966536636A}"/>
              </a:ext>
            </a:extLst>
          </p:cNvPr>
          <p:cNvSpPr>
            <a:spLocks noGrp="1"/>
          </p:cNvSpPr>
          <p:nvPr>
            <p:ph type="sldNum" sz="quarter" idx="12"/>
          </p:nvPr>
        </p:nvSpPr>
        <p:spPr/>
        <p:txBody>
          <a:bodyPr/>
          <a:lstStyle/>
          <a:p>
            <a:fld id="{00D53123-EF31-4C08-A865-932FC064F9C8}" type="slidenum">
              <a:rPr lang="en-CA" smtClean="0"/>
              <a:pPr/>
              <a:t>16</a:t>
            </a:fld>
            <a:endParaRPr lang="en-CA"/>
          </a:p>
        </p:txBody>
      </p:sp>
      <p:sp>
        <p:nvSpPr>
          <p:cNvPr id="3" name="Title 2">
            <a:extLst>
              <a:ext uri="{FF2B5EF4-FFF2-40B4-BE49-F238E27FC236}">
                <a16:creationId xmlns:a16="http://schemas.microsoft.com/office/drawing/2014/main" id="{F9E09106-E5D0-DD54-7283-27A6F457C56A}"/>
              </a:ext>
            </a:extLst>
          </p:cNvPr>
          <p:cNvSpPr>
            <a:spLocks noGrp="1"/>
          </p:cNvSpPr>
          <p:nvPr>
            <p:ph type="title"/>
          </p:nvPr>
        </p:nvSpPr>
        <p:spPr/>
        <p:txBody>
          <a:bodyPr>
            <a:normAutofit/>
          </a:bodyPr>
          <a:lstStyle/>
          <a:p>
            <a:r>
              <a:rPr lang="fr-CA"/>
              <a:t>Les taux élevés d’épargne des ménages représentent un potentiel inexploité de dépenses (sauf aux États-Unis)</a:t>
            </a:r>
          </a:p>
        </p:txBody>
      </p:sp>
      <p:sp>
        <p:nvSpPr>
          <p:cNvPr id="8" name="TextBox 7">
            <a:extLst>
              <a:ext uri="{FF2B5EF4-FFF2-40B4-BE49-F238E27FC236}">
                <a16:creationId xmlns:a16="http://schemas.microsoft.com/office/drawing/2014/main" id="{D147A76E-92A4-CD47-3315-22302ADA6E0E}"/>
              </a:ext>
            </a:extLst>
          </p:cNvPr>
          <p:cNvSpPr txBox="1"/>
          <p:nvPr/>
        </p:nvSpPr>
        <p:spPr>
          <a:xfrm>
            <a:off x="7704440" y="1935693"/>
            <a:ext cx="4295494" cy="3416320"/>
          </a:xfrm>
          <a:prstGeom prst="rect">
            <a:avLst/>
          </a:prstGeom>
          <a:noFill/>
        </p:spPr>
        <p:txBody>
          <a:bodyPr wrap="square" rtlCol="0">
            <a:spAutoFit/>
          </a:bodyPr>
          <a:lstStyle/>
          <a:p>
            <a:r>
              <a:rPr lang="fr-CA" b="1" dirty="0"/>
              <a:t>Interprétation :</a:t>
            </a:r>
          </a:p>
          <a:p>
            <a:endParaRPr lang="en-US" b="1" dirty="0"/>
          </a:p>
          <a:p>
            <a:pPr marL="285750" indent="-285750">
              <a:buFont typeface="Arial" panose="020B0604020202020204" pitchFamily="34" charset="0"/>
              <a:buChar char="•"/>
            </a:pPr>
            <a:r>
              <a:rPr lang="fr-CA" dirty="0"/>
              <a:t>Un taux d’épargne élevé représente un potentiel inexploité de dépenses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fr-CA" dirty="0"/>
              <a:t>Cette situation ne se concrétisera toutefois peut-être pas dans l’immédiat pour les raisons suivantes :</a:t>
            </a:r>
          </a:p>
          <a:p>
            <a:pPr marL="742950" lvl="1" indent="-285750">
              <a:buFont typeface="Arial" panose="020B0604020202020204" pitchFamily="34" charset="0"/>
              <a:buChar char="•"/>
            </a:pPr>
            <a:r>
              <a:rPr lang="fr-CA" dirty="0"/>
              <a:t>Les ménages s’attachent à rembourser leur dette </a:t>
            </a:r>
          </a:p>
          <a:p>
            <a:pPr marL="742950" lvl="1" indent="-285750">
              <a:buFont typeface="Arial" panose="020B0604020202020204" pitchFamily="34" charset="0"/>
              <a:buChar char="•"/>
            </a:pPr>
            <a:r>
              <a:rPr lang="fr-CA" dirty="0"/>
              <a:t>Grande incertitude</a:t>
            </a:r>
          </a:p>
        </p:txBody>
      </p:sp>
      <p:pic>
        <p:nvPicPr>
          <p:cNvPr id="11" name="Picture 10">
            <a:extLst>
              <a:ext uri="{FF2B5EF4-FFF2-40B4-BE49-F238E27FC236}">
                <a16:creationId xmlns:a16="http://schemas.microsoft.com/office/drawing/2014/main" id="{4EFCECCF-E7F7-6C42-1E79-64C6FBBD008A}"/>
              </a:ext>
            </a:extLst>
          </p:cNvPr>
          <p:cNvPicPr>
            <a:picLocks noChangeAspect="1"/>
          </p:cNvPicPr>
          <p:nvPr/>
        </p:nvPicPr>
        <p:blipFill>
          <a:blip r:embed="rId3"/>
          <a:stretch>
            <a:fillRect/>
          </a:stretch>
        </p:blipFill>
        <p:spPr>
          <a:xfrm>
            <a:off x="1210510" y="1498600"/>
            <a:ext cx="6112040" cy="4476750"/>
          </a:xfrm>
          <a:prstGeom prst="rect">
            <a:avLst/>
          </a:prstGeom>
        </p:spPr>
      </p:pic>
      <p:sp>
        <p:nvSpPr>
          <p:cNvPr id="48" name="Rectangle 7"/>
          <p:cNvSpPr>
            <a:spLocks noChangeArrowheads="1"/>
          </p:cNvSpPr>
          <p:nvPr/>
        </p:nvSpPr>
        <p:spPr bwMode="auto">
          <a:xfrm>
            <a:off x="941183" y="1512114"/>
            <a:ext cx="6650694"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Taux d’épargne des ménages (% du revenu disponible)</a:t>
            </a:r>
          </a:p>
        </p:txBody>
      </p:sp>
      <p:sp>
        <p:nvSpPr>
          <p:cNvPr id="49" name="Rectangle 8"/>
          <p:cNvSpPr>
            <a:spLocks noChangeArrowheads="1"/>
          </p:cNvSpPr>
          <p:nvPr/>
        </p:nvSpPr>
        <p:spPr bwMode="auto">
          <a:xfrm>
            <a:off x="2507604" y="1972833"/>
            <a:ext cx="1288814"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rgbClr val="000000"/>
                </a:solidFill>
                <a:effectLst/>
                <a:latin typeface="Arial" panose="020B0604020202020204" pitchFamily="34" charset="0"/>
              </a:rPr>
              <a:t>Actuellement</a:t>
            </a:r>
          </a:p>
        </p:txBody>
      </p:sp>
      <p:sp>
        <p:nvSpPr>
          <p:cNvPr id="50" name="Rectangle 9"/>
          <p:cNvSpPr>
            <a:spLocks noChangeArrowheads="1"/>
          </p:cNvSpPr>
          <p:nvPr/>
        </p:nvSpPr>
        <p:spPr bwMode="auto">
          <a:xfrm>
            <a:off x="3800475" y="1979799"/>
            <a:ext cx="2184400"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rgbClr val="000000"/>
                </a:solidFill>
                <a:effectLst/>
                <a:latin typeface="Arial" panose="020B0604020202020204" pitchFamily="34" charset="0"/>
              </a:rPr>
              <a:t>Avant la pandémie</a:t>
            </a:r>
          </a:p>
        </p:txBody>
      </p:sp>
      <p:sp>
        <p:nvSpPr>
          <p:cNvPr id="51" name="Rectangle 10"/>
          <p:cNvSpPr>
            <a:spLocks noChangeArrowheads="1"/>
          </p:cNvSpPr>
          <p:nvPr/>
        </p:nvSpPr>
        <p:spPr bwMode="auto">
          <a:xfrm>
            <a:off x="5927725" y="1965325"/>
            <a:ext cx="1190405" cy="25372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rgbClr val="000000"/>
                </a:solidFill>
                <a:effectLst/>
                <a:latin typeface="Arial" panose="020B0604020202020204" pitchFamily="34" charset="0"/>
              </a:rPr>
              <a:t>Différence</a:t>
            </a:r>
          </a:p>
        </p:txBody>
      </p:sp>
      <p:sp>
        <p:nvSpPr>
          <p:cNvPr id="52" name="Rectangle 11"/>
          <p:cNvSpPr>
            <a:spLocks noChangeArrowheads="1"/>
          </p:cNvSpPr>
          <p:nvPr/>
        </p:nvSpPr>
        <p:spPr bwMode="auto">
          <a:xfrm>
            <a:off x="1207330" y="2359025"/>
            <a:ext cx="1141339" cy="2769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États-Unis</a:t>
            </a:r>
          </a:p>
        </p:txBody>
      </p:sp>
      <p:sp>
        <p:nvSpPr>
          <p:cNvPr id="53" name="Rectangle 12"/>
          <p:cNvSpPr>
            <a:spLocks noChangeArrowheads="1"/>
          </p:cNvSpPr>
          <p:nvPr/>
        </p:nvSpPr>
        <p:spPr bwMode="auto">
          <a:xfrm>
            <a:off x="2998788" y="2360613"/>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4,8</a:t>
            </a:r>
          </a:p>
        </p:txBody>
      </p:sp>
      <p:sp>
        <p:nvSpPr>
          <p:cNvPr id="54" name="Rectangle 13"/>
          <p:cNvSpPr>
            <a:spLocks noChangeArrowheads="1"/>
          </p:cNvSpPr>
          <p:nvPr/>
        </p:nvSpPr>
        <p:spPr bwMode="auto">
          <a:xfrm>
            <a:off x="4660901" y="2360613"/>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6,5</a:t>
            </a:r>
          </a:p>
        </p:txBody>
      </p:sp>
      <p:sp>
        <p:nvSpPr>
          <p:cNvPr id="55" name="Rectangle 14"/>
          <p:cNvSpPr>
            <a:spLocks noChangeArrowheads="1"/>
          </p:cNvSpPr>
          <p:nvPr/>
        </p:nvSpPr>
        <p:spPr bwMode="auto">
          <a:xfrm>
            <a:off x="6288088" y="2360613"/>
            <a:ext cx="522288" cy="312738"/>
          </a:xfrm>
          <a:prstGeom prst="rect">
            <a:avLst/>
          </a:prstGeom>
          <a:solidFill>
            <a:srgbClr val="FCE4D6"/>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dirty="0">
                <a:ln>
                  <a:noFill/>
                </a:ln>
                <a:solidFill>
                  <a:srgbClr val="000000"/>
                </a:solidFill>
                <a:effectLst/>
                <a:latin typeface="Arial" panose="020B0604020202020204" pitchFamily="34" charset="0"/>
              </a:rPr>
              <a:t>-1,7</a:t>
            </a:r>
          </a:p>
        </p:txBody>
      </p:sp>
      <p:sp>
        <p:nvSpPr>
          <p:cNvPr id="56" name="Rectangle 15"/>
          <p:cNvSpPr>
            <a:spLocks noChangeArrowheads="1"/>
          </p:cNvSpPr>
          <p:nvPr/>
        </p:nvSpPr>
        <p:spPr bwMode="auto">
          <a:xfrm>
            <a:off x="1465263" y="2847975"/>
            <a:ext cx="998538" cy="33655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Canada</a:t>
            </a:r>
          </a:p>
        </p:txBody>
      </p:sp>
      <p:sp>
        <p:nvSpPr>
          <p:cNvPr id="57" name="Rectangle 16"/>
          <p:cNvSpPr>
            <a:spLocks noChangeArrowheads="1"/>
          </p:cNvSpPr>
          <p:nvPr/>
        </p:nvSpPr>
        <p:spPr bwMode="auto">
          <a:xfrm>
            <a:off x="2998788" y="2847975"/>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7,2</a:t>
            </a:r>
          </a:p>
        </p:txBody>
      </p:sp>
      <p:sp>
        <p:nvSpPr>
          <p:cNvPr id="58" name="Rectangle 17"/>
          <p:cNvSpPr>
            <a:spLocks noChangeArrowheads="1"/>
          </p:cNvSpPr>
          <p:nvPr/>
        </p:nvSpPr>
        <p:spPr bwMode="auto">
          <a:xfrm>
            <a:off x="4660901" y="2847975"/>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1,6</a:t>
            </a:r>
          </a:p>
        </p:txBody>
      </p:sp>
      <p:sp>
        <p:nvSpPr>
          <p:cNvPr id="59" name="Rectangle 18"/>
          <p:cNvSpPr>
            <a:spLocks noChangeArrowheads="1"/>
          </p:cNvSpPr>
          <p:nvPr/>
        </p:nvSpPr>
        <p:spPr bwMode="auto">
          <a:xfrm>
            <a:off x="6323013" y="2847975"/>
            <a:ext cx="441325" cy="312738"/>
          </a:xfrm>
          <a:prstGeom prst="rect">
            <a:avLst/>
          </a:prstGeom>
          <a:solidFill>
            <a:srgbClr val="E2EFDA"/>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dirty="0">
                <a:ln>
                  <a:noFill/>
                </a:ln>
                <a:solidFill>
                  <a:srgbClr val="000000"/>
                </a:solidFill>
                <a:effectLst/>
                <a:latin typeface="Arial" panose="020B0604020202020204" pitchFamily="34" charset="0"/>
              </a:rPr>
              <a:t>5,6</a:t>
            </a:r>
          </a:p>
        </p:txBody>
      </p:sp>
      <p:sp>
        <p:nvSpPr>
          <p:cNvPr id="60" name="Rectangle 19"/>
          <p:cNvSpPr>
            <a:spLocks noChangeArrowheads="1"/>
          </p:cNvSpPr>
          <p:nvPr/>
        </p:nvSpPr>
        <p:spPr bwMode="auto">
          <a:xfrm>
            <a:off x="701228" y="3306356"/>
            <a:ext cx="1617075"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Royaume-Uni</a:t>
            </a:r>
          </a:p>
        </p:txBody>
      </p:sp>
      <p:sp>
        <p:nvSpPr>
          <p:cNvPr id="61" name="Rectangle 20"/>
          <p:cNvSpPr>
            <a:spLocks noChangeArrowheads="1"/>
          </p:cNvSpPr>
          <p:nvPr/>
        </p:nvSpPr>
        <p:spPr bwMode="auto">
          <a:xfrm>
            <a:off x="2941638" y="3336925"/>
            <a:ext cx="5810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10,0</a:t>
            </a:r>
          </a:p>
        </p:txBody>
      </p:sp>
      <p:sp>
        <p:nvSpPr>
          <p:cNvPr id="62" name="Rectangle 21"/>
          <p:cNvSpPr>
            <a:spLocks noChangeArrowheads="1"/>
          </p:cNvSpPr>
          <p:nvPr/>
        </p:nvSpPr>
        <p:spPr bwMode="auto">
          <a:xfrm>
            <a:off x="4660901" y="3336925"/>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5,3</a:t>
            </a:r>
          </a:p>
        </p:txBody>
      </p:sp>
      <p:sp>
        <p:nvSpPr>
          <p:cNvPr id="63" name="Rectangle 22"/>
          <p:cNvSpPr>
            <a:spLocks noChangeArrowheads="1"/>
          </p:cNvSpPr>
          <p:nvPr/>
        </p:nvSpPr>
        <p:spPr bwMode="auto">
          <a:xfrm>
            <a:off x="6323013" y="3336925"/>
            <a:ext cx="441325" cy="312738"/>
          </a:xfrm>
          <a:prstGeom prst="rect">
            <a:avLst/>
          </a:prstGeom>
          <a:solidFill>
            <a:srgbClr val="E2EFDA"/>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4,7</a:t>
            </a:r>
          </a:p>
        </p:txBody>
      </p:sp>
      <p:sp>
        <p:nvSpPr>
          <p:cNvPr id="64" name="Rectangle 23"/>
          <p:cNvSpPr>
            <a:spLocks noChangeArrowheads="1"/>
          </p:cNvSpPr>
          <p:nvPr/>
        </p:nvSpPr>
        <p:spPr bwMode="auto">
          <a:xfrm>
            <a:off x="1207330" y="3825682"/>
            <a:ext cx="1173163" cy="33655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Allemagne</a:t>
            </a:r>
          </a:p>
        </p:txBody>
      </p:sp>
      <p:sp>
        <p:nvSpPr>
          <p:cNvPr id="65" name="Rectangle 24"/>
          <p:cNvSpPr>
            <a:spLocks noChangeArrowheads="1"/>
          </p:cNvSpPr>
          <p:nvPr/>
        </p:nvSpPr>
        <p:spPr bwMode="auto">
          <a:xfrm>
            <a:off x="2941638" y="3825875"/>
            <a:ext cx="5810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11,3</a:t>
            </a:r>
          </a:p>
        </p:txBody>
      </p:sp>
      <p:sp>
        <p:nvSpPr>
          <p:cNvPr id="66" name="Rectangle 25"/>
          <p:cNvSpPr>
            <a:spLocks noChangeArrowheads="1"/>
          </p:cNvSpPr>
          <p:nvPr/>
        </p:nvSpPr>
        <p:spPr bwMode="auto">
          <a:xfrm>
            <a:off x="4602163" y="3825875"/>
            <a:ext cx="5810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10,5</a:t>
            </a:r>
          </a:p>
        </p:txBody>
      </p:sp>
      <p:sp>
        <p:nvSpPr>
          <p:cNvPr id="67" name="Rectangle 26"/>
          <p:cNvSpPr>
            <a:spLocks noChangeArrowheads="1"/>
          </p:cNvSpPr>
          <p:nvPr/>
        </p:nvSpPr>
        <p:spPr bwMode="auto">
          <a:xfrm>
            <a:off x="6323013" y="3825875"/>
            <a:ext cx="441325" cy="312738"/>
          </a:xfrm>
          <a:prstGeom prst="rect">
            <a:avLst/>
          </a:prstGeom>
          <a:solidFill>
            <a:srgbClr val="E2EFDA"/>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0,8</a:t>
            </a:r>
          </a:p>
        </p:txBody>
      </p:sp>
      <p:sp>
        <p:nvSpPr>
          <p:cNvPr id="68" name="Rectangle 27"/>
          <p:cNvSpPr>
            <a:spLocks noChangeArrowheads="1"/>
          </p:cNvSpPr>
          <p:nvPr/>
        </p:nvSpPr>
        <p:spPr bwMode="auto">
          <a:xfrm>
            <a:off x="1790986" y="4296105"/>
            <a:ext cx="603250" cy="33655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Italie</a:t>
            </a:r>
          </a:p>
        </p:txBody>
      </p:sp>
      <p:sp>
        <p:nvSpPr>
          <p:cNvPr id="69" name="Rectangle 28"/>
          <p:cNvSpPr>
            <a:spLocks noChangeArrowheads="1"/>
          </p:cNvSpPr>
          <p:nvPr/>
        </p:nvSpPr>
        <p:spPr bwMode="auto">
          <a:xfrm>
            <a:off x="2941638" y="4313238"/>
            <a:ext cx="5810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12,9</a:t>
            </a:r>
          </a:p>
        </p:txBody>
      </p:sp>
      <p:sp>
        <p:nvSpPr>
          <p:cNvPr id="70" name="Rectangle 29"/>
          <p:cNvSpPr>
            <a:spLocks noChangeArrowheads="1"/>
          </p:cNvSpPr>
          <p:nvPr/>
        </p:nvSpPr>
        <p:spPr bwMode="auto">
          <a:xfrm>
            <a:off x="4602163" y="4313238"/>
            <a:ext cx="5810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10,7</a:t>
            </a:r>
          </a:p>
        </p:txBody>
      </p:sp>
      <p:sp>
        <p:nvSpPr>
          <p:cNvPr id="71" name="Rectangle 30"/>
          <p:cNvSpPr>
            <a:spLocks noChangeArrowheads="1"/>
          </p:cNvSpPr>
          <p:nvPr/>
        </p:nvSpPr>
        <p:spPr bwMode="auto">
          <a:xfrm>
            <a:off x="6323013" y="4313238"/>
            <a:ext cx="441325" cy="312738"/>
          </a:xfrm>
          <a:prstGeom prst="rect">
            <a:avLst/>
          </a:prstGeom>
          <a:solidFill>
            <a:srgbClr val="E2EFDA"/>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2,3</a:t>
            </a:r>
          </a:p>
        </p:txBody>
      </p:sp>
      <p:sp>
        <p:nvSpPr>
          <p:cNvPr id="72" name="Rectangle 31"/>
          <p:cNvSpPr>
            <a:spLocks noChangeArrowheads="1"/>
          </p:cNvSpPr>
          <p:nvPr/>
        </p:nvSpPr>
        <p:spPr bwMode="auto">
          <a:xfrm>
            <a:off x="1624695" y="4777853"/>
            <a:ext cx="679673" cy="2769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Japon</a:t>
            </a:r>
          </a:p>
        </p:txBody>
      </p:sp>
      <p:sp>
        <p:nvSpPr>
          <p:cNvPr id="73" name="Rectangle 32"/>
          <p:cNvSpPr>
            <a:spLocks noChangeArrowheads="1"/>
          </p:cNvSpPr>
          <p:nvPr/>
        </p:nvSpPr>
        <p:spPr bwMode="auto">
          <a:xfrm>
            <a:off x="2998788" y="4802188"/>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3,7</a:t>
            </a:r>
          </a:p>
        </p:txBody>
      </p:sp>
      <p:sp>
        <p:nvSpPr>
          <p:cNvPr id="74" name="Rectangle 33"/>
          <p:cNvSpPr>
            <a:spLocks noChangeArrowheads="1"/>
          </p:cNvSpPr>
          <p:nvPr/>
        </p:nvSpPr>
        <p:spPr bwMode="auto">
          <a:xfrm>
            <a:off x="4660901" y="4802188"/>
            <a:ext cx="441325" cy="31273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1,6</a:t>
            </a:r>
          </a:p>
        </p:txBody>
      </p:sp>
      <p:sp>
        <p:nvSpPr>
          <p:cNvPr id="75" name="Rectangle 34"/>
          <p:cNvSpPr>
            <a:spLocks noChangeArrowheads="1"/>
          </p:cNvSpPr>
          <p:nvPr/>
        </p:nvSpPr>
        <p:spPr bwMode="auto">
          <a:xfrm>
            <a:off x="6323013" y="4802188"/>
            <a:ext cx="441325" cy="312738"/>
          </a:xfrm>
          <a:prstGeom prst="rect">
            <a:avLst/>
          </a:prstGeom>
          <a:solidFill>
            <a:srgbClr val="E2EFDA"/>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800" b="0" i="0" u="none" strike="noStrike" cap="none" normalizeH="0" baseline="0">
                <a:ln>
                  <a:noFill/>
                </a:ln>
                <a:solidFill>
                  <a:srgbClr val="000000"/>
                </a:solidFill>
                <a:effectLst/>
                <a:latin typeface="Arial" panose="020B0604020202020204" pitchFamily="34" charset="0"/>
              </a:rPr>
              <a:t>2,1</a:t>
            </a:r>
          </a:p>
        </p:txBody>
      </p:sp>
      <p:sp>
        <p:nvSpPr>
          <p:cNvPr id="76" name="Rectangle 35"/>
          <p:cNvSpPr>
            <a:spLocks noChangeArrowheads="1"/>
          </p:cNvSpPr>
          <p:nvPr/>
        </p:nvSpPr>
        <p:spPr bwMode="auto">
          <a:xfrm>
            <a:off x="1255713" y="5278438"/>
            <a:ext cx="6135687" cy="69249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b="0" i="0" u="none" strike="noStrike" cap="none" normalizeH="0" baseline="0" dirty="0">
                <a:ln>
                  <a:noFill/>
                </a:ln>
                <a:solidFill>
                  <a:srgbClr val="000000"/>
                </a:solidFill>
                <a:effectLst/>
                <a:latin typeface="Arial" panose="020B0604020202020204" pitchFamily="34" charset="0"/>
              </a:rPr>
              <a:t>Nota : En date d’août 2024 pour les États-Unis et du deuxième trimestre de 2024 pour tous les autres pays. </a:t>
            </a:r>
            <a:r>
              <a:rPr kumimoji="0" lang="fr-CA" sz="1500" b="0" i="0" u="none" strike="noStrike" cap="none" normalizeH="0" dirty="0">
                <a:ln>
                  <a:noFill/>
                </a:ln>
                <a:solidFill>
                  <a:srgbClr val="000000"/>
                </a:solidFill>
                <a:effectLst/>
                <a:latin typeface="Arial" panose="020B0604020202020204" pitchFamily="34" charset="0"/>
              </a:rPr>
              <a:t>La période </a:t>
            </a:r>
            <a:r>
              <a:rPr kumimoji="0" lang="fr-CA" sz="1500" b="0" i="0" u="none" strike="noStrike" cap="none" normalizeH="0" dirty="0" err="1">
                <a:ln>
                  <a:noFill/>
                </a:ln>
                <a:solidFill>
                  <a:srgbClr val="000000"/>
                </a:solidFill>
                <a:effectLst/>
                <a:latin typeface="Arial" panose="020B0604020202020204" pitchFamily="34" charset="0"/>
              </a:rPr>
              <a:t>prépandémique</a:t>
            </a:r>
            <a:r>
              <a:rPr kumimoji="0" lang="fr-CA" sz="1500" b="0" i="0" u="none" strike="noStrike" cap="none" normalizeH="0" dirty="0">
                <a:ln>
                  <a:noFill/>
                </a:ln>
                <a:solidFill>
                  <a:srgbClr val="000000"/>
                </a:solidFill>
                <a:effectLst/>
                <a:latin typeface="Arial" panose="020B0604020202020204" pitchFamily="34" charset="0"/>
              </a:rPr>
              <a:t> correspond à la moyenne de 2017 à 2019. Sources : </a:t>
            </a:r>
            <a:r>
              <a:rPr kumimoji="0" lang="fr-CA" sz="1500" b="0" i="0" u="none" strike="noStrike" cap="none" normalizeH="0" dirty="0" err="1">
                <a:ln>
                  <a:noFill/>
                </a:ln>
                <a:solidFill>
                  <a:srgbClr val="000000"/>
                </a:solidFill>
                <a:effectLst/>
                <a:latin typeface="Arial" panose="020B0604020202020204" pitchFamily="34" charset="0"/>
              </a:rPr>
              <a:t>Macrobond</a:t>
            </a:r>
            <a:r>
              <a:rPr kumimoji="0" lang="fr-CA" sz="1500" b="0" i="0" u="none" strike="noStrike" cap="none" normalizeH="0" dirty="0">
                <a:ln>
                  <a:noFill/>
                </a:ln>
                <a:solidFill>
                  <a:srgbClr val="000000"/>
                </a:solidFill>
                <a:effectLst/>
                <a:latin typeface="Arial" panose="020B0604020202020204" pitchFamily="34" charset="0"/>
              </a:rPr>
              <a:t>, RBC GMA.</a:t>
            </a:r>
            <a:r>
              <a:rPr kumimoji="0" lang="fr-CA" sz="1500" b="0" i="0" u="none" strike="noStrike" cap="none" normalizeH="0" baseline="0" dirty="0">
                <a:ln>
                  <a:noFill/>
                </a:ln>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428007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3E97A-91BE-1826-C951-DABEFF0154DA}"/>
              </a:ext>
            </a:extLst>
          </p:cNvPr>
          <p:cNvSpPr>
            <a:spLocks noGrp="1"/>
          </p:cNvSpPr>
          <p:nvPr>
            <p:ph type="sldNum" sz="quarter" idx="12"/>
          </p:nvPr>
        </p:nvSpPr>
        <p:spPr/>
        <p:txBody>
          <a:bodyPr/>
          <a:lstStyle/>
          <a:p>
            <a:fld id="{00D53123-EF31-4C08-A865-932FC064F9C8}" type="slidenum">
              <a:rPr lang="en-CA" smtClean="0"/>
              <a:pPr/>
              <a:t>17</a:t>
            </a:fld>
            <a:endParaRPr lang="en-CA"/>
          </a:p>
        </p:txBody>
      </p:sp>
      <p:sp>
        <p:nvSpPr>
          <p:cNvPr id="3" name="Title 2">
            <a:extLst>
              <a:ext uri="{FF2B5EF4-FFF2-40B4-BE49-F238E27FC236}">
                <a16:creationId xmlns:a16="http://schemas.microsoft.com/office/drawing/2014/main" id="{0FA20B21-FCD7-27F3-A9D8-5B73E4EB57B2}"/>
              </a:ext>
            </a:extLst>
          </p:cNvPr>
          <p:cNvSpPr>
            <a:spLocks noGrp="1"/>
          </p:cNvSpPr>
          <p:nvPr>
            <p:ph type="title"/>
          </p:nvPr>
        </p:nvSpPr>
        <p:spPr/>
        <p:txBody>
          <a:bodyPr>
            <a:normAutofit/>
          </a:bodyPr>
          <a:lstStyle/>
          <a:p>
            <a:r>
              <a:rPr lang="fr-CA"/>
              <a:t>Les banques centrales réduisent maintenant les taux à l’échelle mondiale</a:t>
            </a:r>
          </a:p>
        </p:txBody>
      </p:sp>
      <p:pic>
        <p:nvPicPr>
          <p:cNvPr id="5" name="Picture 4">
            <a:extLst>
              <a:ext uri="{FF2B5EF4-FFF2-40B4-BE49-F238E27FC236}">
                <a16:creationId xmlns:a16="http://schemas.microsoft.com/office/drawing/2014/main" id="{1FFEA7B1-2067-9C88-897D-1CF13771016B}"/>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71" name="Rectangle 42"/>
          <p:cNvSpPr>
            <a:spLocks noChangeArrowheads="1"/>
          </p:cNvSpPr>
          <p:nvPr/>
        </p:nvSpPr>
        <p:spPr bwMode="auto">
          <a:xfrm rot="16200000">
            <a:off x="611644" y="3358018"/>
            <a:ext cx="2759075"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Assouplissement et resserrement des banques centrales (% du total)</a:t>
            </a:r>
          </a:p>
        </p:txBody>
      </p:sp>
      <p:sp>
        <p:nvSpPr>
          <p:cNvPr id="72" name="Rectangle 44"/>
          <p:cNvSpPr>
            <a:spLocks noChangeArrowheads="1"/>
          </p:cNvSpPr>
          <p:nvPr/>
        </p:nvSpPr>
        <p:spPr bwMode="auto">
          <a:xfrm>
            <a:off x="2463800" y="1546310"/>
            <a:ext cx="6492309" cy="24622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rgbClr val="1A1A1A"/>
                </a:solidFill>
                <a:effectLst/>
                <a:latin typeface="Arial" panose="020B0604020202020204" pitchFamily="34" charset="0"/>
              </a:rPr>
              <a:t>Les banques centrales amorcent l’abaissement des taux d’intérêt</a:t>
            </a:r>
          </a:p>
        </p:txBody>
      </p:sp>
      <p:sp>
        <p:nvSpPr>
          <p:cNvPr id="76" name="Rectangle 48"/>
          <p:cNvSpPr>
            <a:spLocks noChangeArrowheads="1"/>
          </p:cNvSpPr>
          <p:nvPr/>
        </p:nvSpPr>
        <p:spPr bwMode="auto">
          <a:xfrm>
            <a:off x="2463800" y="5824538"/>
            <a:ext cx="7631897" cy="33855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1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000000"/>
                </a:solidFill>
                <a:effectLst/>
                <a:latin typeface="Arial" panose="020B0604020202020204" pitchFamily="34" charset="0"/>
              </a:rPr>
              <a:t>Nota : Au 30 octobre 2024. Graphique établi d’après les taux directeurs de 30 pays. Sources : Haver Analytics, RBC GMA.</a:t>
            </a:r>
          </a:p>
        </p:txBody>
      </p:sp>
      <p:sp>
        <p:nvSpPr>
          <p:cNvPr id="77" name="Rectangle 50"/>
          <p:cNvSpPr>
            <a:spLocks noChangeArrowheads="1"/>
          </p:cNvSpPr>
          <p:nvPr/>
        </p:nvSpPr>
        <p:spPr bwMode="auto">
          <a:xfrm>
            <a:off x="3756819" y="4403570"/>
            <a:ext cx="1497012"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dirty="0">
                <a:ln>
                  <a:noFill/>
                </a:ln>
                <a:solidFill>
                  <a:srgbClr val="1A1A1A"/>
                </a:solidFill>
                <a:effectLst/>
                <a:latin typeface="Arial" panose="020B0604020202020204" pitchFamily="34" charset="0"/>
              </a:rPr>
              <a:t>Assouplissement généralisé pour lutter contre la crise financière</a:t>
            </a:r>
            <a:r>
              <a:rPr kumimoji="0" lang="fr-CA" sz="1400" b="0" i="0" u="none" strike="noStrike" cap="none" normalizeH="0" baseline="0" dirty="0">
                <a:ln>
                  <a:noFill/>
                </a:ln>
                <a:solidFill>
                  <a:srgbClr val="1A1A1A"/>
                </a:solidFill>
                <a:effectLst/>
                <a:latin typeface="Arial" panose="020B0604020202020204" pitchFamily="34" charset="0"/>
              </a:rPr>
              <a:t> </a:t>
            </a:r>
          </a:p>
        </p:txBody>
      </p:sp>
      <p:sp>
        <p:nvSpPr>
          <p:cNvPr id="78" name="Rectangle 53"/>
          <p:cNvSpPr>
            <a:spLocks noChangeArrowheads="1"/>
          </p:cNvSpPr>
          <p:nvPr/>
        </p:nvSpPr>
        <p:spPr bwMode="auto">
          <a:xfrm>
            <a:off x="4859338" y="2451448"/>
            <a:ext cx="2066925"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Maintien d’une politique accommodante</a:t>
            </a:r>
          </a:p>
        </p:txBody>
      </p:sp>
      <p:sp>
        <p:nvSpPr>
          <p:cNvPr id="79" name="Rectangle 56"/>
          <p:cNvSpPr>
            <a:spLocks noChangeArrowheads="1"/>
          </p:cNvSpPr>
          <p:nvPr/>
        </p:nvSpPr>
        <p:spPr bwMode="auto">
          <a:xfrm>
            <a:off x="2738438" y="1951038"/>
            <a:ext cx="97631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Resserrement</a:t>
            </a:r>
          </a:p>
        </p:txBody>
      </p:sp>
      <p:sp>
        <p:nvSpPr>
          <p:cNvPr id="80" name="Rectangle 57"/>
          <p:cNvSpPr>
            <a:spLocks noChangeArrowheads="1"/>
          </p:cNvSpPr>
          <p:nvPr/>
        </p:nvSpPr>
        <p:spPr bwMode="auto">
          <a:xfrm>
            <a:off x="9464675" y="4953000"/>
            <a:ext cx="668338"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Assouplissement</a:t>
            </a:r>
          </a:p>
        </p:txBody>
      </p:sp>
      <p:sp>
        <p:nvSpPr>
          <p:cNvPr id="81" name="Rectangle 59"/>
          <p:cNvSpPr>
            <a:spLocks noChangeArrowheads="1"/>
          </p:cNvSpPr>
          <p:nvPr/>
        </p:nvSpPr>
        <p:spPr bwMode="auto">
          <a:xfrm>
            <a:off x="6601216" y="4470510"/>
            <a:ext cx="1001322"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Relance en réponse à la COVID-19</a:t>
            </a:r>
          </a:p>
        </p:txBody>
      </p:sp>
      <p:sp>
        <p:nvSpPr>
          <p:cNvPr id="82" name="Rectangle 64"/>
          <p:cNvSpPr>
            <a:spLocks noChangeArrowheads="1"/>
          </p:cNvSpPr>
          <p:nvPr/>
        </p:nvSpPr>
        <p:spPr bwMode="auto">
          <a:xfrm>
            <a:off x="7702387" y="1951038"/>
            <a:ext cx="884237"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Lutte contre l’inflation </a:t>
            </a:r>
          </a:p>
        </p:txBody>
      </p:sp>
      <p:sp>
        <p:nvSpPr>
          <p:cNvPr id="73" name="Rectangle 45"/>
          <p:cNvSpPr>
            <a:spLocks noChangeArrowheads="1"/>
          </p:cNvSpPr>
          <p:nvPr/>
        </p:nvSpPr>
        <p:spPr bwMode="auto">
          <a:xfrm>
            <a:off x="2674636" y="5508678"/>
            <a:ext cx="2365462"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 des banques centrales opérant un resserrement</a:t>
            </a:r>
          </a:p>
        </p:txBody>
      </p:sp>
      <p:sp>
        <p:nvSpPr>
          <p:cNvPr id="74" name="Rectangle 46"/>
          <p:cNvSpPr>
            <a:spLocks noChangeArrowheads="1"/>
          </p:cNvSpPr>
          <p:nvPr/>
        </p:nvSpPr>
        <p:spPr bwMode="auto">
          <a:xfrm>
            <a:off x="5378845" y="5521204"/>
            <a:ext cx="2365462"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 des banques centrales opérant un assouplissement</a:t>
            </a:r>
          </a:p>
        </p:txBody>
      </p:sp>
      <p:sp>
        <p:nvSpPr>
          <p:cNvPr id="75" name="Rectangle 47"/>
          <p:cNvSpPr>
            <a:spLocks noChangeArrowheads="1"/>
          </p:cNvSpPr>
          <p:nvPr/>
        </p:nvSpPr>
        <p:spPr bwMode="auto">
          <a:xfrm>
            <a:off x="7913688" y="5567363"/>
            <a:ext cx="2182010"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 net des banques opérant un resserrement</a:t>
            </a:r>
          </a:p>
        </p:txBody>
      </p:sp>
    </p:spTree>
    <p:extLst>
      <p:ext uri="{BB962C8B-B14F-4D97-AF65-F5344CB8AC3E}">
        <p14:creationId xmlns:p14="http://schemas.microsoft.com/office/powerpoint/2010/main" val="289236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7D1B86-812C-0060-95B5-E6DFFEE3837A}"/>
              </a:ext>
            </a:extLst>
          </p:cNvPr>
          <p:cNvSpPr>
            <a:spLocks noGrp="1"/>
          </p:cNvSpPr>
          <p:nvPr>
            <p:ph type="sldNum" sz="quarter" idx="12"/>
          </p:nvPr>
        </p:nvSpPr>
        <p:spPr/>
        <p:txBody>
          <a:bodyPr/>
          <a:lstStyle/>
          <a:p>
            <a:fld id="{00D53123-EF31-4C08-A865-932FC064F9C8}" type="slidenum">
              <a:rPr lang="en-CA" smtClean="0"/>
              <a:pPr/>
              <a:t>18</a:t>
            </a:fld>
            <a:endParaRPr lang="en-CA"/>
          </a:p>
        </p:txBody>
      </p:sp>
      <p:sp>
        <p:nvSpPr>
          <p:cNvPr id="3" name="Title 2">
            <a:extLst>
              <a:ext uri="{FF2B5EF4-FFF2-40B4-BE49-F238E27FC236}">
                <a16:creationId xmlns:a16="http://schemas.microsoft.com/office/drawing/2014/main" id="{B4F78405-4EFF-77A6-D903-DE33B94711B2}"/>
              </a:ext>
            </a:extLst>
          </p:cNvPr>
          <p:cNvSpPr>
            <a:spLocks noGrp="1"/>
          </p:cNvSpPr>
          <p:nvPr>
            <p:ph type="title"/>
          </p:nvPr>
        </p:nvSpPr>
        <p:spPr/>
        <p:txBody>
          <a:bodyPr>
            <a:normAutofit/>
          </a:bodyPr>
          <a:lstStyle/>
          <a:p>
            <a:r>
              <a:rPr lang="fr-CA" dirty="0"/>
              <a:t>Réduction des taux directeurs en Amérique du Nord</a:t>
            </a:r>
          </a:p>
        </p:txBody>
      </p:sp>
      <p:pic>
        <p:nvPicPr>
          <p:cNvPr id="5" name="Picture 4">
            <a:extLst>
              <a:ext uri="{FF2B5EF4-FFF2-40B4-BE49-F238E27FC236}">
                <a16:creationId xmlns:a16="http://schemas.microsoft.com/office/drawing/2014/main" id="{4CFB8E7D-81E0-851D-8C31-0A4FB40539AA}"/>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48" name="Rectangle 34"/>
          <p:cNvSpPr>
            <a:spLocks noChangeArrowheads="1"/>
          </p:cNvSpPr>
          <p:nvPr/>
        </p:nvSpPr>
        <p:spPr bwMode="auto">
          <a:xfrm rot="16200000">
            <a:off x="1143110" y="3445978"/>
            <a:ext cx="1437894"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a:ln>
                  <a:noFill/>
                </a:ln>
                <a:solidFill>
                  <a:srgbClr val="1A1A1A"/>
                </a:solidFill>
                <a:effectLst/>
                <a:latin typeface="Arial" panose="020B0604020202020204" pitchFamily="34" charset="0"/>
              </a:rPr>
              <a:t>Taux directeurs (%)</a:t>
            </a:r>
          </a:p>
        </p:txBody>
      </p:sp>
      <p:sp>
        <p:nvSpPr>
          <p:cNvPr id="49" name="Rectangle 35"/>
          <p:cNvSpPr>
            <a:spLocks noChangeArrowheads="1"/>
          </p:cNvSpPr>
          <p:nvPr/>
        </p:nvSpPr>
        <p:spPr bwMode="auto">
          <a:xfrm>
            <a:off x="2172625" y="1321971"/>
            <a:ext cx="7350726" cy="492443"/>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dirty="0">
                <a:ln>
                  <a:noFill/>
                </a:ln>
                <a:solidFill>
                  <a:srgbClr val="1A1A1A"/>
                </a:solidFill>
                <a:effectLst/>
                <a:latin typeface="Arial" panose="020B0604020202020204" pitchFamily="34" charset="0"/>
              </a:rPr>
              <a:t>La politique monétaire nord-américaine passe du relèvement à l’abaissement</a:t>
            </a:r>
          </a:p>
        </p:txBody>
      </p:sp>
      <p:sp>
        <p:nvSpPr>
          <p:cNvPr id="51" name="Rectangle 37"/>
          <p:cNvSpPr>
            <a:spLocks noChangeArrowheads="1"/>
          </p:cNvSpPr>
          <p:nvPr/>
        </p:nvSpPr>
        <p:spPr bwMode="auto">
          <a:xfrm>
            <a:off x="3350118" y="5547638"/>
            <a:ext cx="752475"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Canada</a:t>
            </a:r>
          </a:p>
        </p:txBody>
      </p:sp>
      <p:sp>
        <p:nvSpPr>
          <p:cNvPr id="52" name="Rectangle 38"/>
          <p:cNvSpPr>
            <a:spLocks noChangeArrowheads="1"/>
          </p:cNvSpPr>
          <p:nvPr/>
        </p:nvSpPr>
        <p:spPr bwMode="auto">
          <a:xfrm>
            <a:off x="2311400" y="5813425"/>
            <a:ext cx="7511672" cy="33855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sz="11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000000"/>
                </a:solidFill>
                <a:effectLst/>
                <a:latin typeface="Arial" panose="020B0604020202020204" pitchFamily="34" charset="0"/>
              </a:rPr>
              <a:t>Nota : Au 30 octobre 2024. La zone ombrée représente une récession aux États-Unis. Sources : </a:t>
            </a:r>
            <a:r>
              <a:rPr kumimoji="0" lang="fr-CA" sz="1100" b="0" i="0" u="none" strike="noStrike" cap="none" normalizeH="0" baseline="0" dirty="0" err="1">
                <a:ln>
                  <a:noFill/>
                </a:ln>
                <a:solidFill>
                  <a:srgbClr val="000000"/>
                </a:solidFill>
                <a:effectLst/>
                <a:latin typeface="Arial" panose="020B0604020202020204" pitchFamily="34" charset="0"/>
              </a:rPr>
              <a:t>Macrobond</a:t>
            </a:r>
            <a:r>
              <a:rPr kumimoji="0" lang="fr-CA" sz="1100" b="0" i="0" u="none" strike="noStrike" cap="none" normalizeH="0" baseline="0" dirty="0">
                <a:ln>
                  <a:noFill/>
                </a:ln>
                <a:solidFill>
                  <a:srgbClr val="000000"/>
                </a:solidFill>
                <a:effectLst/>
                <a:latin typeface="Arial" panose="020B0604020202020204" pitchFamily="34" charset="0"/>
              </a:rPr>
              <a:t>, RBC GMA.</a:t>
            </a:r>
          </a:p>
        </p:txBody>
      </p:sp>
      <p:sp>
        <p:nvSpPr>
          <p:cNvPr id="50" name="Rectangle 36"/>
          <p:cNvSpPr>
            <a:spLocks noChangeArrowheads="1"/>
          </p:cNvSpPr>
          <p:nvPr/>
        </p:nvSpPr>
        <p:spPr bwMode="auto">
          <a:xfrm>
            <a:off x="2532063" y="5553075"/>
            <a:ext cx="597392"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États-Unis</a:t>
            </a:r>
          </a:p>
        </p:txBody>
      </p:sp>
    </p:spTree>
    <p:extLst>
      <p:ext uri="{BB962C8B-B14F-4D97-AF65-F5344CB8AC3E}">
        <p14:creationId xmlns:p14="http://schemas.microsoft.com/office/powerpoint/2010/main" val="146040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ED187C-4B07-1981-DE87-DDBD10BADF5A}"/>
              </a:ext>
            </a:extLst>
          </p:cNvPr>
          <p:cNvSpPr>
            <a:spLocks noGrp="1"/>
          </p:cNvSpPr>
          <p:nvPr>
            <p:ph type="sldNum" sz="quarter" idx="12"/>
          </p:nvPr>
        </p:nvSpPr>
        <p:spPr/>
        <p:txBody>
          <a:bodyPr/>
          <a:lstStyle/>
          <a:p>
            <a:fld id="{00D53123-EF31-4C08-A865-932FC064F9C8}" type="slidenum">
              <a:rPr lang="en-CA" smtClean="0"/>
              <a:pPr/>
              <a:t>19</a:t>
            </a:fld>
            <a:endParaRPr lang="en-CA"/>
          </a:p>
        </p:txBody>
      </p:sp>
      <p:sp>
        <p:nvSpPr>
          <p:cNvPr id="3" name="Title 2">
            <a:extLst>
              <a:ext uri="{FF2B5EF4-FFF2-40B4-BE49-F238E27FC236}">
                <a16:creationId xmlns:a16="http://schemas.microsoft.com/office/drawing/2014/main" id="{8913C4CA-9E02-2112-B849-9C3E53C540CA}"/>
              </a:ext>
            </a:extLst>
          </p:cNvPr>
          <p:cNvSpPr>
            <a:spLocks noGrp="1"/>
          </p:cNvSpPr>
          <p:nvPr>
            <p:ph type="title"/>
          </p:nvPr>
        </p:nvSpPr>
        <p:spPr>
          <a:xfrm>
            <a:off x="182880" y="275865"/>
            <a:ext cx="12009120" cy="798046"/>
          </a:xfrm>
        </p:spPr>
        <p:txBody>
          <a:bodyPr>
            <a:normAutofit fontScale="90000"/>
          </a:bodyPr>
          <a:lstStyle/>
          <a:p>
            <a:r>
              <a:rPr lang="fr-CA" dirty="0"/>
              <a:t>Les réductions de taux prévues par la Réserve fédérale ont quelque peu reculé ;</a:t>
            </a:r>
            <a:br>
              <a:rPr lang="fr-CA" dirty="0"/>
            </a:br>
            <a:r>
              <a:rPr lang="fr-CA" dirty="0"/>
              <a:t>de façon plus générale, les attentes à l’égard de la banque centrale ont fluctué de manière exagérée.</a:t>
            </a:r>
          </a:p>
        </p:txBody>
      </p:sp>
      <p:pic>
        <p:nvPicPr>
          <p:cNvPr id="7" name="Picture 6">
            <a:extLst>
              <a:ext uri="{FF2B5EF4-FFF2-40B4-BE49-F238E27FC236}">
                <a16:creationId xmlns:a16="http://schemas.microsoft.com/office/drawing/2014/main" id="{8D774208-98D2-CCB2-AD51-A76F327E966A}"/>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52" name="Rectangle 8"/>
          <p:cNvSpPr>
            <a:spLocks noChangeArrowheads="1"/>
          </p:cNvSpPr>
          <p:nvPr/>
        </p:nvSpPr>
        <p:spPr bwMode="auto">
          <a:xfrm>
            <a:off x="2039939" y="5057775"/>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2,5</a:t>
            </a:r>
          </a:p>
        </p:txBody>
      </p:sp>
      <p:sp>
        <p:nvSpPr>
          <p:cNvPr id="53" name="Rectangle 9"/>
          <p:cNvSpPr>
            <a:spLocks noChangeArrowheads="1"/>
          </p:cNvSpPr>
          <p:nvPr/>
        </p:nvSpPr>
        <p:spPr bwMode="auto">
          <a:xfrm>
            <a:off x="2039939" y="4522787"/>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3,0</a:t>
            </a:r>
          </a:p>
        </p:txBody>
      </p:sp>
      <p:sp>
        <p:nvSpPr>
          <p:cNvPr id="54" name="Rectangle 10"/>
          <p:cNvSpPr>
            <a:spLocks noChangeArrowheads="1"/>
          </p:cNvSpPr>
          <p:nvPr/>
        </p:nvSpPr>
        <p:spPr bwMode="auto">
          <a:xfrm>
            <a:off x="2039939" y="3987800"/>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3,5</a:t>
            </a:r>
          </a:p>
        </p:txBody>
      </p:sp>
      <p:sp>
        <p:nvSpPr>
          <p:cNvPr id="55" name="Rectangle 11"/>
          <p:cNvSpPr>
            <a:spLocks noChangeArrowheads="1"/>
          </p:cNvSpPr>
          <p:nvPr/>
        </p:nvSpPr>
        <p:spPr bwMode="auto">
          <a:xfrm>
            <a:off x="2039939" y="3449638"/>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4,0</a:t>
            </a:r>
          </a:p>
        </p:txBody>
      </p:sp>
      <p:sp>
        <p:nvSpPr>
          <p:cNvPr id="56" name="Rectangle 12"/>
          <p:cNvSpPr>
            <a:spLocks noChangeArrowheads="1"/>
          </p:cNvSpPr>
          <p:nvPr/>
        </p:nvSpPr>
        <p:spPr bwMode="auto">
          <a:xfrm>
            <a:off x="2039939" y="2914650"/>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4,5</a:t>
            </a:r>
          </a:p>
        </p:txBody>
      </p:sp>
      <p:sp>
        <p:nvSpPr>
          <p:cNvPr id="57" name="Rectangle 13"/>
          <p:cNvSpPr>
            <a:spLocks noChangeArrowheads="1"/>
          </p:cNvSpPr>
          <p:nvPr/>
        </p:nvSpPr>
        <p:spPr bwMode="auto">
          <a:xfrm>
            <a:off x="2039939" y="2379663"/>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5,0</a:t>
            </a:r>
          </a:p>
        </p:txBody>
      </p:sp>
      <p:sp>
        <p:nvSpPr>
          <p:cNvPr id="58" name="Rectangle 14"/>
          <p:cNvSpPr>
            <a:spLocks noChangeArrowheads="1"/>
          </p:cNvSpPr>
          <p:nvPr/>
        </p:nvSpPr>
        <p:spPr bwMode="auto">
          <a:xfrm>
            <a:off x="2039939" y="1844675"/>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5,5</a:t>
            </a:r>
          </a:p>
        </p:txBody>
      </p:sp>
      <p:sp>
        <p:nvSpPr>
          <p:cNvPr id="59" name="Rectangle 15"/>
          <p:cNvSpPr>
            <a:spLocks noChangeArrowheads="1"/>
          </p:cNvSpPr>
          <p:nvPr/>
        </p:nvSpPr>
        <p:spPr bwMode="auto">
          <a:xfrm>
            <a:off x="2268539" y="5273675"/>
            <a:ext cx="64601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Avr. 2024</a:t>
            </a:r>
          </a:p>
        </p:txBody>
      </p:sp>
      <p:sp>
        <p:nvSpPr>
          <p:cNvPr id="60" name="Rectangle 16"/>
          <p:cNvSpPr>
            <a:spLocks noChangeArrowheads="1"/>
          </p:cNvSpPr>
          <p:nvPr/>
        </p:nvSpPr>
        <p:spPr bwMode="auto">
          <a:xfrm>
            <a:off x="2989264"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Août 2024</a:t>
            </a:r>
          </a:p>
        </p:txBody>
      </p:sp>
      <p:sp>
        <p:nvSpPr>
          <p:cNvPr id="61" name="Rectangle 17"/>
          <p:cNvSpPr>
            <a:spLocks noChangeArrowheads="1"/>
          </p:cNvSpPr>
          <p:nvPr/>
        </p:nvSpPr>
        <p:spPr bwMode="auto">
          <a:xfrm>
            <a:off x="3729039"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Déc. 2024</a:t>
            </a:r>
          </a:p>
        </p:txBody>
      </p:sp>
      <p:sp>
        <p:nvSpPr>
          <p:cNvPr id="62" name="Rectangle 18"/>
          <p:cNvSpPr>
            <a:spLocks noChangeArrowheads="1"/>
          </p:cNvSpPr>
          <p:nvPr/>
        </p:nvSpPr>
        <p:spPr bwMode="auto">
          <a:xfrm>
            <a:off x="4487864" y="5273675"/>
            <a:ext cx="64601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Avr. 2025</a:t>
            </a:r>
          </a:p>
        </p:txBody>
      </p:sp>
      <p:sp>
        <p:nvSpPr>
          <p:cNvPr id="63" name="Rectangle 19"/>
          <p:cNvSpPr>
            <a:spLocks noChangeArrowheads="1"/>
          </p:cNvSpPr>
          <p:nvPr/>
        </p:nvSpPr>
        <p:spPr bwMode="auto">
          <a:xfrm>
            <a:off x="5208589"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Août 2025</a:t>
            </a:r>
          </a:p>
        </p:txBody>
      </p:sp>
      <p:sp>
        <p:nvSpPr>
          <p:cNvPr id="64" name="Rectangle 20"/>
          <p:cNvSpPr>
            <a:spLocks noChangeArrowheads="1"/>
          </p:cNvSpPr>
          <p:nvPr/>
        </p:nvSpPr>
        <p:spPr bwMode="auto">
          <a:xfrm>
            <a:off x="5948364"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Déc. 2025</a:t>
            </a:r>
          </a:p>
        </p:txBody>
      </p:sp>
      <p:sp>
        <p:nvSpPr>
          <p:cNvPr id="65" name="Rectangle 21"/>
          <p:cNvSpPr>
            <a:spLocks noChangeArrowheads="1"/>
          </p:cNvSpPr>
          <p:nvPr/>
        </p:nvSpPr>
        <p:spPr bwMode="auto">
          <a:xfrm>
            <a:off x="6708777" y="5273675"/>
            <a:ext cx="64601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Avr. 2026</a:t>
            </a:r>
          </a:p>
        </p:txBody>
      </p:sp>
      <p:sp>
        <p:nvSpPr>
          <p:cNvPr id="66" name="Rectangle 22"/>
          <p:cNvSpPr>
            <a:spLocks noChangeArrowheads="1"/>
          </p:cNvSpPr>
          <p:nvPr/>
        </p:nvSpPr>
        <p:spPr bwMode="auto">
          <a:xfrm>
            <a:off x="7427914"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Août 2026</a:t>
            </a:r>
          </a:p>
        </p:txBody>
      </p:sp>
      <p:sp>
        <p:nvSpPr>
          <p:cNvPr id="67" name="Rectangle 23"/>
          <p:cNvSpPr>
            <a:spLocks noChangeArrowheads="1"/>
          </p:cNvSpPr>
          <p:nvPr/>
        </p:nvSpPr>
        <p:spPr bwMode="auto">
          <a:xfrm>
            <a:off x="8167689"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Déc. 2026</a:t>
            </a:r>
          </a:p>
        </p:txBody>
      </p:sp>
      <p:sp>
        <p:nvSpPr>
          <p:cNvPr id="68" name="Rectangle 24"/>
          <p:cNvSpPr>
            <a:spLocks noChangeArrowheads="1"/>
          </p:cNvSpPr>
          <p:nvPr/>
        </p:nvSpPr>
        <p:spPr bwMode="auto">
          <a:xfrm>
            <a:off x="8928102" y="5273675"/>
            <a:ext cx="64601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Avr. 2027</a:t>
            </a:r>
          </a:p>
        </p:txBody>
      </p:sp>
      <p:sp>
        <p:nvSpPr>
          <p:cNvPr id="69" name="Rectangle 25"/>
          <p:cNvSpPr>
            <a:spLocks noChangeArrowheads="1"/>
          </p:cNvSpPr>
          <p:nvPr/>
        </p:nvSpPr>
        <p:spPr bwMode="auto">
          <a:xfrm>
            <a:off x="9647239" y="5273675"/>
            <a:ext cx="698909"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Août 2027</a:t>
            </a:r>
          </a:p>
        </p:txBody>
      </p:sp>
      <p:sp>
        <p:nvSpPr>
          <p:cNvPr id="70" name="Rectangle 26"/>
          <p:cNvSpPr>
            <a:spLocks noChangeArrowheads="1"/>
          </p:cNvSpPr>
          <p:nvPr/>
        </p:nvSpPr>
        <p:spPr bwMode="auto">
          <a:xfrm rot="16200000">
            <a:off x="809627" y="3381375"/>
            <a:ext cx="2219325" cy="2159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Taux des fonds fédéraux prévu (%)</a:t>
            </a:r>
          </a:p>
        </p:txBody>
      </p:sp>
      <p:sp>
        <p:nvSpPr>
          <p:cNvPr id="71" name="Rectangle 29"/>
          <p:cNvSpPr>
            <a:spLocks noChangeArrowheads="1"/>
          </p:cNvSpPr>
          <p:nvPr/>
        </p:nvSpPr>
        <p:spPr bwMode="auto">
          <a:xfrm>
            <a:off x="3687764" y="1559835"/>
            <a:ext cx="4704674" cy="21544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La Fed démarre un cycle d’assouplissement en trombe</a:t>
            </a:r>
          </a:p>
        </p:txBody>
      </p:sp>
      <p:sp>
        <p:nvSpPr>
          <p:cNvPr id="72" name="Rectangle 30"/>
          <p:cNvSpPr>
            <a:spLocks noChangeArrowheads="1"/>
          </p:cNvSpPr>
          <p:nvPr/>
        </p:nvSpPr>
        <p:spPr bwMode="auto">
          <a:xfrm>
            <a:off x="2660652" y="5551487"/>
            <a:ext cx="1038225"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30/10/2024</a:t>
            </a:r>
          </a:p>
        </p:txBody>
      </p:sp>
      <p:sp>
        <p:nvSpPr>
          <p:cNvPr id="73" name="Rectangle 31"/>
          <p:cNvSpPr>
            <a:spLocks noChangeArrowheads="1"/>
          </p:cNvSpPr>
          <p:nvPr/>
        </p:nvSpPr>
        <p:spPr bwMode="auto">
          <a:xfrm>
            <a:off x="4037014" y="5551487"/>
            <a:ext cx="103981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19/09/2024</a:t>
            </a:r>
          </a:p>
        </p:txBody>
      </p:sp>
      <p:sp>
        <p:nvSpPr>
          <p:cNvPr id="74" name="Rectangle 32"/>
          <p:cNvSpPr>
            <a:spLocks noChangeArrowheads="1"/>
          </p:cNvSpPr>
          <p:nvPr/>
        </p:nvSpPr>
        <p:spPr bwMode="auto">
          <a:xfrm>
            <a:off x="5414964" y="5551487"/>
            <a:ext cx="103981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28/05/2024</a:t>
            </a:r>
          </a:p>
        </p:txBody>
      </p:sp>
      <p:sp>
        <p:nvSpPr>
          <p:cNvPr id="75" name="Rectangle 33"/>
          <p:cNvSpPr>
            <a:spLocks noChangeArrowheads="1"/>
          </p:cNvSpPr>
          <p:nvPr/>
        </p:nvSpPr>
        <p:spPr bwMode="auto">
          <a:xfrm>
            <a:off x="2449514" y="5811837"/>
            <a:ext cx="3490913"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Nota : Au 30 octobre 2024. Sources : Bloomberg, RBC GMA.</a:t>
            </a:r>
          </a:p>
        </p:txBody>
      </p:sp>
      <p:sp>
        <p:nvSpPr>
          <p:cNvPr id="76" name="Rectangle 37"/>
          <p:cNvSpPr>
            <a:spLocks noChangeArrowheads="1"/>
          </p:cNvSpPr>
          <p:nvPr/>
        </p:nvSpPr>
        <p:spPr bwMode="auto">
          <a:xfrm>
            <a:off x="4802982" y="2077363"/>
            <a:ext cx="2208213" cy="86177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000000"/>
                </a:solidFill>
                <a:effectLst/>
                <a:latin typeface="Arial" panose="020B0604020202020204" pitchFamily="34" charset="0"/>
              </a:rPr>
              <a:t>Le marché parie sur de nouvelles baisses de taux, car la Fed se concentre dorénavant sur l’emploi... </a:t>
            </a:r>
          </a:p>
        </p:txBody>
      </p:sp>
      <p:sp>
        <p:nvSpPr>
          <p:cNvPr id="77" name="Rectangle 43"/>
          <p:cNvSpPr>
            <a:spLocks noChangeArrowheads="1"/>
          </p:cNvSpPr>
          <p:nvPr/>
        </p:nvSpPr>
        <p:spPr bwMode="auto">
          <a:xfrm>
            <a:off x="7036596" y="3386638"/>
            <a:ext cx="2217763"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000000"/>
                </a:solidFill>
                <a:effectLst/>
                <a:latin typeface="Arial" panose="020B0604020202020204" pitchFamily="34" charset="0"/>
              </a:rPr>
              <a:t>...mais il a abaissé ses attentes depuis, car l’économie tient bon </a:t>
            </a:r>
          </a:p>
        </p:txBody>
      </p:sp>
    </p:spTree>
    <p:extLst>
      <p:ext uri="{BB962C8B-B14F-4D97-AF65-F5344CB8AC3E}">
        <p14:creationId xmlns:p14="http://schemas.microsoft.com/office/powerpoint/2010/main" val="168188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A04FAF-7730-CA4B-A0CA-04A5C39E0E2E}"/>
              </a:ext>
            </a:extLst>
          </p:cNvPr>
          <p:cNvSpPr>
            <a:spLocks noGrp="1"/>
          </p:cNvSpPr>
          <p:nvPr>
            <p:ph type="sldNum" sz="quarter" idx="12"/>
          </p:nvPr>
        </p:nvSpPr>
        <p:spPr/>
        <p:txBody>
          <a:bodyPr/>
          <a:lstStyle/>
          <a:p>
            <a:fld id="{00D53123-EF31-4C08-A865-932FC064F9C8}" type="slidenum">
              <a:rPr lang="en-CA" smtClean="0"/>
              <a:pPr/>
              <a:t>2</a:t>
            </a:fld>
            <a:endParaRPr lang="en-CA"/>
          </a:p>
        </p:txBody>
      </p:sp>
      <p:sp>
        <p:nvSpPr>
          <p:cNvPr id="8" name="Title 7"/>
          <p:cNvSpPr>
            <a:spLocks noGrp="1"/>
          </p:cNvSpPr>
          <p:nvPr>
            <p:ph type="title"/>
          </p:nvPr>
        </p:nvSpPr>
        <p:spPr/>
        <p:txBody>
          <a:bodyPr/>
          <a:lstStyle/>
          <a:p>
            <a:r>
              <a:rPr lang="fr-CA"/>
              <a:t>Bilan</a:t>
            </a:r>
          </a:p>
        </p:txBody>
      </p:sp>
      <p:sp>
        <p:nvSpPr>
          <p:cNvPr id="6" name="Rectangle 5"/>
          <p:cNvSpPr/>
          <p:nvPr/>
        </p:nvSpPr>
        <p:spPr>
          <a:xfrm>
            <a:off x="187890" y="1502880"/>
            <a:ext cx="3960305" cy="4785186"/>
          </a:xfrm>
          <a:prstGeom prst="rect">
            <a:avLst/>
          </a:prstGeom>
          <a:solidFill>
            <a:srgbClr val="F2F6F8"/>
          </a:solidFill>
          <a:ln w="9525" cap="flat">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a:lstStyle/>
          <a:p>
            <a:pPr defTabSz="741363" eaLnBrk="0" hangingPunct="0">
              <a:spcBef>
                <a:spcPct val="30000"/>
              </a:spcBef>
              <a:buClr>
                <a:srgbClr val="002567"/>
              </a:buClr>
              <a:defRPr/>
            </a:pPr>
            <a:r>
              <a:rPr lang="fr-CA" sz="1600" b="1" dirty="0">
                <a:solidFill>
                  <a:schemeClr val="accent1"/>
                </a:solidFill>
                <a:ea typeface="MS PGothic" pitchFamily="34" charset="-128"/>
                <a:cs typeface="Arial" pitchFamily="34" charset="0"/>
              </a:rPr>
              <a:t>TENDANCES POSITIVES</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Réduction des taux par les banques centrales</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Accroissement de la probabilité d’un atterrissage en douceur</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Publication récente de données respectables sur l’économie américaine</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Retour des bonnes surprises économiques</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Stabilisation du marché du travail</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Nouvelles mesures de relance en Chine</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Apaisement des tensions inflationnistes</a:t>
            </a:r>
          </a:p>
        </p:txBody>
      </p:sp>
      <p:sp>
        <p:nvSpPr>
          <p:cNvPr id="7" name="Rectangle 6"/>
          <p:cNvSpPr/>
          <p:nvPr/>
        </p:nvSpPr>
        <p:spPr>
          <a:xfrm>
            <a:off x="4416991" y="1502879"/>
            <a:ext cx="3337617" cy="4785186"/>
          </a:xfrm>
          <a:prstGeom prst="rect">
            <a:avLst/>
          </a:prstGeom>
          <a:solidFill>
            <a:srgbClr val="F2F6F8"/>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9200"/>
          <a:lstStyle/>
          <a:p>
            <a:pPr defTabSz="741363" eaLnBrk="0" hangingPunct="0">
              <a:spcBef>
                <a:spcPts val="1200"/>
              </a:spcBef>
              <a:buClr>
                <a:srgbClr val="002567"/>
              </a:buClr>
              <a:defRPr/>
            </a:pPr>
            <a:r>
              <a:rPr lang="fr-CA" sz="1600" b="1" dirty="0">
                <a:solidFill>
                  <a:schemeClr val="accent1"/>
                </a:solidFill>
                <a:ea typeface="MS PGothic" pitchFamily="34" charset="-128"/>
                <a:cs typeface="Arial" pitchFamily="34" charset="0"/>
              </a:rPr>
              <a:t>TENDANCES NÉGATIVES</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Persistance de l’effet douloureux des taux élevés</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Persistance de quelques indicateurs de récession : courbe de rendement et chômage</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Persistance de préoccupations d’ordre économique en Chine</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Nouvelle aggravation des risques de nature géopolitique</a:t>
            </a:r>
          </a:p>
          <a:p>
            <a:pPr marL="174625" indent="-174625" defTabSz="741363" eaLnBrk="0" hangingPunct="0">
              <a:spcBef>
                <a:spcPts val="1200"/>
              </a:spcBef>
              <a:buClr>
                <a:schemeClr val="accent3"/>
              </a:buClr>
              <a:buFont typeface="Arial" panose="020B0604020202020204" pitchFamily="34" charset="0"/>
              <a:buChar char="•"/>
              <a:defRPr/>
            </a:pPr>
            <a:r>
              <a:rPr lang="fr-CA" sz="1600" dirty="0">
                <a:solidFill>
                  <a:schemeClr val="tx1">
                    <a:lumMod val="75000"/>
                    <a:lumOff val="25000"/>
                  </a:schemeClr>
                </a:solidFill>
              </a:rPr>
              <a:t>Dégâts temporaires causés par un ouragan aux États-Unis</a:t>
            </a:r>
          </a:p>
        </p:txBody>
      </p:sp>
      <p:sp>
        <p:nvSpPr>
          <p:cNvPr id="10" name="Rectangle 9"/>
          <p:cNvSpPr/>
          <p:nvPr/>
        </p:nvSpPr>
        <p:spPr>
          <a:xfrm>
            <a:off x="8041696" y="1510721"/>
            <a:ext cx="3096000" cy="4777344"/>
          </a:xfrm>
          <a:prstGeom prst="rect">
            <a:avLst/>
          </a:prstGeom>
          <a:solidFill>
            <a:srgbClr val="F2F6F8"/>
          </a:solidFill>
          <a:ln w="9525">
            <a:solidFill>
              <a:schemeClr val="accent1">
                <a:lumMod val="20000"/>
                <a:lumOff val="80000"/>
              </a:schemeClr>
            </a:solidFill>
          </a:ln>
          <a:effectLst>
            <a:outerShdw blurRad="50800" dist="38100" dir="5400000" algn="t" rotWithShape="0">
              <a:srgbClr val="6F6E6F">
                <a:alpha val="40000"/>
              </a:srgbClr>
            </a:outerShdw>
          </a:effectLst>
        </p:spPr>
        <p:txBody>
          <a:bodyPr lIns="72000" tIns="252000" rIns="72000" bIns="0"/>
          <a:lstStyle/>
          <a:p>
            <a:pPr defTabSz="741363" eaLnBrk="0" hangingPunct="0">
              <a:spcBef>
                <a:spcPct val="30000"/>
              </a:spcBef>
              <a:buClr>
                <a:srgbClr val="002567"/>
              </a:buClr>
              <a:defRPr/>
            </a:pPr>
            <a:r>
              <a:rPr lang="fr-CA" sz="1600" b="1">
                <a:solidFill>
                  <a:schemeClr val="accent1"/>
                </a:solidFill>
                <a:ea typeface="MS PGothic" pitchFamily="34" charset="-128"/>
                <a:cs typeface="Arial" pitchFamily="34" charset="0"/>
              </a:rPr>
              <a:t>TENDANCES INTÉRESSANTES</a:t>
            </a:r>
          </a:p>
          <a:p>
            <a:pPr marL="174625" indent="-174625" defTabSz="741363" eaLnBrk="0" hangingPunct="0">
              <a:spcBef>
                <a:spcPts val="1200"/>
              </a:spcBef>
              <a:buClr>
                <a:schemeClr val="accent3"/>
              </a:buClr>
              <a:buFont typeface="Arial" panose="020B0604020202020204" pitchFamily="34" charset="0"/>
              <a:buChar char="•"/>
              <a:defRPr/>
            </a:pPr>
            <a:r>
              <a:rPr lang="fr-CA" sz="1600">
                <a:solidFill>
                  <a:schemeClr val="tx1">
                    <a:lumMod val="75000"/>
                    <a:lumOff val="25000"/>
                  </a:schemeClr>
                </a:solidFill>
              </a:rPr>
              <a:t>Imminence des élections aux États-Unis :</a:t>
            </a:r>
          </a:p>
          <a:p>
            <a:pPr marL="631825" lvl="1" indent="-174625" defTabSz="741363" eaLnBrk="0" hangingPunct="0">
              <a:buClr>
                <a:schemeClr val="accent3"/>
              </a:buClr>
              <a:buFont typeface="Arial" panose="020B0604020202020204" pitchFamily="34" charset="0"/>
              <a:buChar char="•"/>
              <a:defRPr/>
            </a:pPr>
            <a:r>
              <a:rPr lang="fr-CA" sz="1600">
                <a:solidFill>
                  <a:schemeClr val="tx1">
                    <a:lumMod val="75000"/>
                    <a:lumOff val="25000"/>
                  </a:schemeClr>
                </a:solidFill>
              </a:rPr>
              <a:t>Perspectives électorales</a:t>
            </a:r>
          </a:p>
          <a:p>
            <a:pPr marL="631825" lvl="1" indent="-174625" defTabSz="741363" eaLnBrk="0" hangingPunct="0">
              <a:buClr>
                <a:schemeClr val="accent3"/>
              </a:buClr>
              <a:buFont typeface="Arial" panose="020B0604020202020204" pitchFamily="34" charset="0"/>
              <a:buChar char="•"/>
              <a:defRPr/>
            </a:pPr>
            <a:r>
              <a:rPr lang="fr-CA" sz="1600">
                <a:solidFill>
                  <a:schemeClr val="tx1">
                    <a:lumMod val="75000"/>
                    <a:lumOff val="25000"/>
                  </a:schemeClr>
                </a:solidFill>
              </a:rPr>
              <a:t>Perspectives politiques</a:t>
            </a:r>
          </a:p>
          <a:p>
            <a:pPr lvl="1" defTabSz="741363" eaLnBrk="0" hangingPunct="0">
              <a:buClr>
                <a:schemeClr val="accent3"/>
              </a:buClr>
              <a:defRPr/>
            </a:pPr>
            <a:endParaRPr lang="en-US" sz="1600" dirty="0">
              <a:solidFill>
                <a:schemeClr val="tx1">
                  <a:lumMod val="75000"/>
                  <a:lumOff val="25000"/>
                </a:schemeClr>
              </a:solidFill>
            </a:endParaRPr>
          </a:p>
        </p:txBody>
      </p:sp>
      <p:sp>
        <p:nvSpPr>
          <p:cNvPr id="11" name="TextBox 36"/>
          <p:cNvSpPr txBox="1">
            <a:spLocks noChangeArrowheads="1"/>
          </p:cNvSpPr>
          <p:nvPr/>
        </p:nvSpPr>
        <p:spPr bwMode="auto">
          <a:xfrm>
            <a:off x="7138065" y="1454983"/>
            <a:ext cx="4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fr-CA" sz="4800">
                <a:solidFill>
                  <a:srgbClr val="FF0000"/>
                </a:solidFill>
                <a:latin typeface="Wingdings 3" pitchFamily="18" charset="2"/>
                <a:sym typeface="Wingdings 2" pitchFamily="18" charset="2"/>
              </a:rPr>
              <a:t></a:t>
            </a:r>
          </a:p>
        </p:txBody>
      </p:sp>
      <p:sp>
        <p:nvSpPr>
          <p:cNvPr id="12" name="TextBox 37"/>
          <p:cNvSpPr txBox="1">
            <a:spLocks noChangeArrowheads="1"/>
          </p:cNvSpPr>
          <p:nvPr/>
        </p:nvSpPr>
        <p:spPr bwMode="auto">
          <a:xfrm>
            <a:off x="3480971" y="1513667"/>
            <a:ext cx="466173"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fr-CA" sz="4800" b="1">
                <a:solidFill>
                  <a:srgbClr val="00B050"/>
                </a:solidFill>
                <a:latin typeface="Arial Black" panose="020B0A04020102020204" pitchFamily="34" charset="0"/>
                <a:cs typeface="Aharoni" pitchFamily="2" charset="-79"/>
                <a:sym typeface="Wingdings" pitchFamily="2" charset="2"/>
              </a:rPr>
              <a:t></a:t>
            </a:r>
          </a:p>
        </p:txBody>
      </p:sp>
      <p:sp>
        <p:nvSpPr>
          <p:cNvPr id="13" name="TextBox 39"/>
          <p:cNvSpPr txBox="1">
            <a:spLocks noChangeArrowheads="1"/>
          </p:cNvSpPr>
          <p:nvPr/>
        </p:nvSpPr>
        <p:spPr bwMode="auto">
          <a:xfrm>
            <a:off x="10561094" y="1446134"/>
            <a:ext cx="60172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fr-CA" sz="5300">
                <a:solidFill>
                  <a:schemeClr val="accent1">
                    <a:lumMod val="60000"/>
                    <a:lumOff val="40000"/>
                  </a:schemeClr>
                </a:solidFill>
                <a:latin typeface="Arial Black" pitchFamily="34" charset="0"/>
                <a:sym typeface="Wingdings 2" pitchFamily="18" charset="2"/>
              </a:rPr>
              <a:t>!</a:t>
            </a:r>
          </a:p>
        </p:txBody>
      </p:sp>
      <p:sp>
        <p:nvSpPr>
          <p:cNvPr id="14" name="TextBox 13"/>
          <p:cNvSpPr txBox="1"/>
          <p:nvPr/>
        </p:nvSpPr>
        <p:spPr>
          <a:xfrm>
            <a:off x="8032546" y="6407602"/>
            <a:ext cx="3105150" cy="230832"/>
          </a:xfrm>
          <a:prstGeom prst="rect">
            <a:avLst/>
          </a:prstGeom>
          <a:noFill/>
        </p:spPr>
        <p:txBody>
          <a:bodyPr wrap="square" rtlCol="0">
            <a:spAutoFit/>
          </a:bodyPr>
          <a:lstStyle/>
          <a:p>
            <a:pPr algn="r"/>
            <a:r>
              <a:rPr lang="fr-CA" sz="900"/>
              <a:t>Nota : Au 31 octobre 2024. Source : RBC GMA.</a:t>
            </a:r>
          </a:p>
        </p:txBody>
      </p:sp>
    </p:spTree>
    <p:extLst>
      <p:ext uri="{BB962C8B-B14F-4D97-AF65-F5344CB8AC3E}">
        <p14:creationId xmlns:p14="http://schemas.microsoft.com/office/powerpoint/2010/main" val="14799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8BDA20-D4FE-E7F2-27CA-3ADD95AD6A03}"/>
              </a:ext>
            </a:extLst>
          </p:cNvPr>
          <p:cNvSpPr>
            <a:spLocks noGrp="1"/>
          </p:cNvSpPr>
          <p:nvPr>
            <p:ph type="sldNum" sz="quarter" idx="12"/>
          </p:nvPr>
        </p:nvSpPr>
        <p:spPr/>
        <p:txBody>
          <a:bodyPr/>
          <a:lstStyle/>
          <a:p>
            <a:fld id="{00D53123-EF31-4C08-A865-932FC064F9C8}" type="slidenum">
              <a:rPr lang="en-CA" smtClean="0"/>
              <a:pPr/>
              <a:t>20</a:t>
            </a:fld>
            <a:endParaRPr lang="en-CA"/>
          </a:p>
        </p:txBody>
      </p:sp>
      <p:sp>
        <p:nvSpPr>
          <p:cNvPr id="3" name="Title 2">
            <a:extLst>
              <a:ext uri="{FF2B5EF4-FFF2-40B4-BE49-F238E27FC236}">
                <a16:creationId xmlns:a16="http://schemas.microsoft.com/office/drawing/2014/main" id="{9EF15D9B-C172-3C33-FEC2-36C765ADA60D}"/>
              </a:ext>
            </a:extLst>
          </p:cNvPr>
          <p:cNvSpPr>
            <a:spLocks noGrp="1"/>
          </p:cNvSpPr>
          <p:nvPr>
            <p:ph type="title"/>
          </p:nvPr>
        </p:nvSpPr>
        <p:spPr>
          <a:xfrm>
            <a:off x="536448" y="121920"/>
            <a:ext cx="10936224" cy="950939"/>
          </a:xfrm>
        </p:spPr>
        <p:txBody>
          <a:bodyPr>
            <a:normAutofit fontScale="90000"/>
          </a:bodyPr>
          <a:lstStyle/>
          <a:p>
            <a:r>
              <a:rPr lang="fr-CA" dirty="0"/>
              <a:t>Les prix de l’or ont atteint un sommet record en raison des achats par les banques centrales, des réductions prévues par la Fed et de l’augmentation des risques géopolitiques (mais NON en raison des prévisions inflationnistes)</a:t>
            </a:r>
          </a:p>
        </p:txBody>
      </p:sp>
      <p:graphicFrame>
        <p:nvGraphicFramePr>
          <p:cNvPr id="5" name="Object 4">
            <a:extLst>
              <a:ext uri="{FF2B5EF4-FFF2-40B4-BE49-F238E27FC236}">
                <a16:creationId xmlns:a16="http://schemas.microsoft.com/office/drawing/2014/main" id="{2C284995-E82A-0737-742E-1A75723B2F55}"/>
              </a:ext>
            </a:extLst>
          </p:cNvPr>
          <p:cNvGraphicFramePr>
            <a:graphicFrameLocks noChangeAspect="1"/>
          </p:cNvGraphicFramePr>
          <p:nvPr>
            <p:extLst>
              <p:ext uri="{D42A27DB-BD31-4B8C-83A1-F6EECF244321}">
                <p14:modId xmlns:p14="http://schemas.microsoft.com/office/powerpoint/2010/main" val="1370017141"/>
              </p:ext>
            </p:extLst>
          </p:nvPr>
        </p:nvGraphicFramePr>
        <p:xfrm>
          <a:off x="1750345" y="1497093"/>
          <a:ext cx="8716962" cy="4486275"/>
        </p:xfrm>
        <a:graphic>
          <a:graphicData uri="http://schemas.openxmlformats.org/presentationml/2006/ole">
            <mc:AlternateContent xmlns:mc="http://schemas.openxmlformats.org/markup-compatibility/2006">
              <mc:Choice xmlns:v="urn:schemas-microsoft-com:vml" Requires="v">
                <p:oleObj name="Macrobond document" r:id="rId3" imgW="8717322" imgH="4486263" progId="Mbnd.mbnd">
                  <p:embed/>
                </p:oleObj>
              </mc:Choice>
              <mc:Fallback>
                <p:oleObj name="Macrobond document" r:id="rId3" imgW="8717322" imgH="4486263" progId="Mbnd.mbnd">
                  <p:embed/>
                  <p:pic>
                    <p:nvPicPr>
                      <p:cNvPr id="5" name="Object 4">
                        <a:extLst>
                          <a:ext uri="{FF2B5EF4-FFF2-40B4-BE49-F238E27FC236}">
                            <a16:creationId xmlns:a16="http://schemas.microsoft.com/office/drawing/2014/main" id="{2C284995-E82A-0737-742E-1A75723B2F55}"/>
                          </a:ext>
                        </a:extLst>
                      </p:cNvPr>
                      <p:cNvPicPr/>
                      <p:nvPr/>
                    </p:nvPicPr>
                    <p:blipFill>
                      <a:blip r:embed="rId4"/>
                      <a:stretch>
                        <a:fillRect/>
                      </a:stretch>
                    </p:blipFill>
                    <p:spPr>
                      <a:xfrm>
                        <a:off x="1750345" y="1497093"/>
                        <a:ext cx="8716962" cy="4486275"/>
                      </a:xfrm>
                      <a:prstGeom prst="rect">
                        <a:avLst/>
                      </a:prstGeom>
                    </p:spPr>
                  </p:pic>
                </p:oleObj>
              </mc:Fallback>
            </mc:AlternateContent>
          </a:graphicData>
        </a:graphic>
      </p:graphicFrame>
      <p:sp>
        <p:nvSpPr>
          <p:cNvPr id="61" name="Rectangle 17"/>
          <p:cNvSpPr>
            <a:spLocks noChangeArrowheads="1"/>
          </p:cNvSpPr>
          <p:nvPr/>
        </p:nvSpPr>
        <p:spPr bwMode="auto">
          <a:xfrm>
            <a:off x="4538110" y="1531938"/>
            <a:ext cx="3233257" cy="23083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500" b="1" i="0" u="none" strike="noStrike" cap="none" normalizeH="0" baseline="0" dirty="0">
                <a:ln>
                  <a:noFill/>
                </a:ln>
                <a:solidFill>
                  <a:srgbClr val="0B0B0B"/>
                </a:solidFill>
                <a:effectLst/>
                <a:latin typeface="Arial" panose="020B0604020202020204" pitchFamily="34" charset="0"/>
              </a:rPr>
              <a:t>Les prix de l’or ont monté en flèche</a:t>
            </a:r>
          </a:p>
        </p:txBody>
      </p:sp>
      <p:sp>
        <p:nvSpPr>
          <p:cNvPr id="62" name="Rectangle 67"/>
          <p:cNvSpPr>
            <a:spLocks noChangeArrowheads="1"/>
          </p:cNvSpPr>
          <p:nvPr/>
        </p:nvSpPr>
        <p:spPr bwMode="auto">
          <a:xfrm>
            <a:off x="1819275" y="5759451"/>
            <a:ext cx="5448607"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1A1A1A"/>
                </a:solidFill>
                <a:effectLst/>
                <a:latin typeface="Arial" panose="020B0604020202020204" pitchFamily="34" charset="0"/>
              </a:rPr>
              <a:t>Nota : Au 30 octobre 2024. Sources : </a:t>
            </a:r>
            <a:r>
              <a:rPr kumimoji="0" lang="fr-CA" sz="1100" b="0" i="0" u="none" strike="noStrike" cap="none" normalizeH="0" baseline="0" dirty="0" err="1">
                <a:ln>
                  <a:noFill/>
                </a:ln>
                <a:solidFill>
                  <a:srgbClr val="1A1A1A"/>
                </a:solidFill>
                <a:effectLst/>
                <a:latin typeface="Arial" panose="020B0604020202020204" pitchFamily="34" charset="0"/>
              </a:rPr>
              <a:t>Macrobond</a:t>
            </a:r>
            <a:r>
              <a:rPr kumimoji="0" lang="fr-CA" sz="1100" b="0" i="0" u="none" strike="noStrike" cap="none" normalizeH="0" baseline="0" dirty="0">
                <a:ln>
                  <a:noFill/>
                </a:ln>
                <a:solidFill>
                  <a:srgbClr val="1A1A1A"/>
                </a:solidFill>
                <a:effectLst/>
                <a:latin typeface="Arial" panose="020B0604020202020204" pitchFamily="34" charset="0"/>
              </a:rPr>
              <a:t> Financial AB, </a:t>
            </a:r>
            <a:r>
              <a:rPr kumimoji="0" lang="fr-CA" sz="1100" b="0" i="0" u="none" strike="noStrike" cap="none" normalizeH="0" baseline="0" dirty="0" err="1">
                <a:ln>
                  <a:noFill/>
                </a:ln>
                <a:solidFill>
                  <a:srgbClr val="1A1A1A"/>
                </a:solidFill>
                <a:effectLst/>
                <a:latin typeface="Arial" panose="020B0604020202020204" pitchFamily="34" charset="0"/>
              </a:rPr>
              <a:t>Macrobond</a:t>
            </a:r>
            <a:r>
              <a:rPr kumimoji="0" lang="fr-CA" sz="1100" b="0" i="0" u="none" strike="noStrike" cap="none" normalizeH="0" baseline="0" dirty="0">
                <a:ln>
                  <a:noFill/>
                </a:ln>
                <a:solidFill>
                  <a:srgbClr val="1A1A1A"/>
                </a:solidFill>
                <a:effectLst/>
                <a:latin typeface="Arial" panose="020B0604020202020204" pitchFamily="34" charset="0"/>
              </a:rPr>
              <a:t>, RBC GMA.</a:t>
            </a:r>
          </a:p>
        </p:txBody>
      </p:sp>
      <p:sp>
        <p:nvSpPr>
          <p:cNvPr id="63" name="Rectangle 17"/>
          <p:cNvSpPr>
            <a:spLocks noChangeArrowheads="1"/>
          </p:cNvSpPr>
          <p:nvPr/>
        </p:nvSpPr>
        <p:spPr bwMode="auto">
          <a:xfrm rot="16200000">
            <a:off x="741255" y="3512856"/>
            <a:ext cx="2386872" cy="230832"/>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500" i="0" u="none" strike="noStrike" cap="none" normalizeH="0">
                <a:ln>
                  <a:noFill/>
                </a:ln>
                <a:solidFill>
                  <a:srgbClr val="0B0B0B"/>
                </a:solidFill>
                <a:effectLst/>
                <a:latin typeface="Arial" panose="020B0604020202020204" pitchFamily="34" charset="0"/>
              </a:rPr>
              <a:t>Prix de l’or (USD/once troy)</a:t>
            </a:r>
          </a:p>
        </p:txBody>
      </p:sp>
    </p:spTree>
    <p:extLst>
      <p:ext uri="{BB962C8B-B14F-4D97-AF65-F5344CB8AC3E}">
        <p14:creationId xmlns:p14="http://schemas.microsoft.com/office/powerpoint/2010/main" val="330891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DA31FA-8E57-E972-6138-CBA4F7BFD802}"/>
              </a:ext>
            </a:extLst>
          </p:cNvPr>
          <p:cNvSpPr>
            <a:spLocks noGrp="1"/>
          </p:cNvSpPr>
          <p:nvPr>
            <p:ph type="sldNum" sz="quarter" idx="12"/>
          </p:nvPr>
        </p:nvSpPr>
        <p:spPr/>
        <p:txBody>
          <a:bodyPr/>
          <a:lstStyle/>
          <a:p>
            <a:fld id="{00D53123-EF31-4C08-A865-932FC064F9C8}" type="slidenum">
              <a:rPr lang="en-CA" smtClean="0"/>
              <a:pPr/>
              <a:t>21</a:t>
            </a:fld>
            <a:endParaRPr lang="en-CA"/>
          </a:p>
        </p:txBody>
      </p:sp>
      <p:sp>
        <p:nvSpPr>
          <p:cNvPr id="3" name="Title 2">
            <a:extLst>
              <a:ext uri="{FF2B5EF4-FFF2-40B4-BE49-F238E27FC236}">
                <a16:creationId xmlns:a16="http://schemas.microsoft.com/office/drawing/2014/main" id="{8DD24AC7-3799-05BB-C2B7-6418DD0DB1B4}"/>
              </a:ext>
            </a:extLst>
          </p:cNvPr>
          <p:cNvSpPr>
            <a:spLocks noGrp="1"/>
          </p:cNvSpPr>
          <p:nvPr>
            <p:ph type="title"/>
          </p:nvPr>
        </p:nvSpPr>
        <p:spPr>
          <a:xfrm>
            <a:off x="685800" y="311961"/>
            <a:ext cx="11389290" cy="798046"/>
          </a:xfrm>
        </p:spPr>
        <p:txBody>
          <a:bodyPr>
            <a:normAutofit fontScale="90000"/>
          </a:bodyPr>
          <a:lstStyle/>
          <a:p>
            <a:r>
              <a:rPr lang="fr-CA" dirty="0"/>
              <a:t>Le Canada quitte-t-il son niveau le plus élevé de pessimisme économique ?</a:t>
            </a:r>
            <a:br>
              <a:rPr lang="fr-CA" dirty="0"/>
            </a:br>
            <a:r>
              <a:rPr lang="fr-CA" dirty="0"/>
              <a:t>Les entreprises canadiennes font preuve d’un moins grand pessimisme</a:t>
            </a:r>
          </a:p>
        </p:txBody>
      </p:sp>
      <p:pic>
        <p:nvPicPr>
          <p:cNvPr id="4" name="Picture 3">
            <a:extLst>
              <a:ext uri="{FF2B5EF4-FFF2-40B4-BE49-F238E27FC236}">
                <a16:creationId xmlns:a16="http://schemas.microsoft.com/office/drawing/2014/main" id="{ABE3F938-0E5E-88CA-0F2C-2BCC53D7EB8C}"/>
              </a:ext>
            </a:extLst>
          </p:cNvPr>
          <p:cNvPicPr>
            <a:picLocks noChangeAspect="1"/>
          </p:cNvPicPr>
          <p:nvPr/>
        </p:nvPicPr>
        <p:blipFill>
          <a:blip r:embed="rId3"/>
          <a:stretch>
            <a:fillRect/>
          </a:stretch>
        </p:blipFill>
        <p:spPr>
          <a:xfrm>
            <a:off x="1739900" y="1498600"/>
            <a:ext cx="8711250" cy="4476750"/>
          </a:xfrm>
          <a:prstGeom prst="rect">
            <a:avLst/>
          </a:prstGeom>
        </p:spPr>
      </p:pic>
      <p:sp>
        <p:nvSpPr>
          <p:cNvPr id="72" name="Rectangle 59"/>
          <p:cNvSpPr>
            <a:spLocks noChangeArrowheads="1"/>
          </p:cNvSpPr>
          <p:nvPr/>
        </p:nvSpPr>
        <p:spPr bwMode="auto">
          <a:xfrm rot="16200000">
            <a:off x="203787" y="3105200"/>
            <a:ext cx="3501213"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Apports à l’indicateur EPE (unités normalisées) </a:t>
            </a:r>
          </a:p>
        </p:txBody>
      </p:sp>
      <p:sp>
        <p:nvSpPr>
          <p:cNvPr id="73" name="Rectangle 61"/>
          <p:cNvSpPr>
            <a:spLocks noChangeArrowheads="1"/>
          </p:cNvSpPr>
          <p:nvPr/>
        </p:nvSpPr>
        <p:spPr bwMode="auto">
          <a:xfrm>
            <a:off x="2441536" y="1570038"/>
            <a:ext cx="8405892"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L’indicateur de l’Enquête sur les perspectives des entreprises au Canada est devenu moins négatif</a:t>
            </a:r>
          </a:p>
        </p:txBody>
      </p:sp>
      <p:sp>
        <p:nvSpPr>
          <p:cNvPr id="74" name="Rectangle 62"/>
          <p:cNvSpPr>
            <a:spLocks noChangeArrowheads="1"/>
          </p:cNvSpPr>
          <p:nvPr/>
        </p:nvSpPr>
        <p:spPr bwMode="auto">
          <a:xfrm>
            <a:off x="2801938" y="5573713"/>
            <a:ext cx="137217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Activité économique</a:t>
            </a:r>
          </a:p>
        </p:txBody>
      </p:sp>
      <p:sp>
        <p:nvSpPr>
          <p:cNvPr id="75" name="Rectangle 63"/>
          <p:cNvSpPr>
            <a:spLocks noChangeArrowheads="1"/>
          </p:cNvSpPr>
          <p:nvPr/>
        </p:nvSpPr>
        <p:spPr bwMode="auto">
          <a:xfrm>
            <a:off x="4562475" y="5573712"/>
            <a:ext cx="1160408"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Prix et coûts</a:t>
            </a:r>
          </a:p>
        </p:txBody>
      </p:sp>
      <p:sp>
        <p:nvSpPr>
          <p:cNvPr id="76" name="Rectangle 64"/>
          <p:cNvSpPr>
            <a:spLocks noChangeArrowheads="1"/>
          </p:cNvSpPr>
          <p:nvPr/>
        </p:nvSpPr>
        <p:spPr bwMode="auto">
          <a:xfrm>
            <a:off x="6132513" y="5573712"/>
            <a:ext cx="828550"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Capacité</a:t>
            </a:r>
          </a:p>
        </p:txBody>
      </p:sp>
      <p:sp>
        <p:nvSpPr>
          <p:cNvPr id="77" name="Rectangle 65"/>
          <p:cNvSpPr>
            <a:spLocks noChangeArrowheads="1"/>
          </p:cNvSpPr>
          <p:nvPr/>
        </p:nvSpPr>
        <p:spPr bwMode="auto">
          <a:xfrm>
            <a:off x="7259637" y="5573712"/>
            <a:ext cx="1404357"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Indicateur EPE</a:t>
            </a:r>
          </a:p>
        </p:txBody>
      </p:sp>
      <p:sp>
        <p:nvSpPr>
          <p:cNvPr id="78" name="Rectangle 66"/>
          <p:cNvSpPr>
            <a:spLocks noChangeArrowheads="1"/>
          </p:cNvSpPr>
          <p:nvPr/>
        </p:nvSpPr>
        <p:spPr bwMode="auto">
          <a:xfrm>
            <a:off x="2597150" y="5813425"/>
            <a:ext cx="6026150"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Nota : Au T3 2024. Sources : Enquête sur les perspectives des entreprises de la Banque du Canada, Macrobond, RBC GMA.</a:t>
            </a:r>
          </a:p>
        </p:txBody>
      </p:sp>
    </p:spTree>
    <p:extLst>
      <p:ext uri="{BB962C8B-B14F-4D97-AF65-F5344CB8AC3E}">
        <p14:creationId xmlns:p14="http://schemas.microsoft.com/office/powerpoint/2010/main" val="2361475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9EFCAE-F66F-F16B-07A0-85235C15DDC0}"/>
              </a:ext>
            </a:extLst>
          </p:cNvPr>
          <p:cNvSpPr>
            <a:spLocks noGrp="1"/>
          </p:cNvSpPr>
          <p:nvPr>
            <p:ph type="sldNum" sz="quarter" idx="12"/>
          </p:nvPr>
        </p:nvSpPr>
        <p:spPr/>
        <p:txBody>
          <a:bodyPr/>
          <a:lstStyle/>
          <a:p>
            <a:fld id="{00D53123-EF31-4C08-A865-932FC064F9C8}" type="slidenum">
              <a:rPr lang="en-CA" smtClean="0"/>
              <a:pPr/>
              <a:t>22</a:t>
            </a:fld>
            <a:endParaRPr lang="en-CA"/>
          </a:p>
        </p:txBody>
      </p:sp>
      <p:sp>
        <p:nvSpPr>
          <p:cNvPr id="3" name="Title 2">
            <a:extLst>
              <a:ext uri="{FF2B5EF4-FFF2-40B4-BE49-F238E27FC236}">
                <a16:creationId xmlns:a16="http://schemas.microsoft.com/office/drawing/2014/main" id="{983D7050-3EB6-96A6-AAA7-4E4F8F655FEF}"/>
              </a:ext>
            </a:extLst>
          </p:cNvPr>
          <p:cNvSpPr>
            <a:spLocks noGrp="1"/>
          </p:cNvSpPr>
          <p:nvPr>
            <p:ph type="title"/>
          </p:nvPr>
        </p:nvSpPr>
        <p:spPr>
          <a:xfrm>
            <a:off x="550862" y="200777"/>
            <a:ext cx="10800000" cy="798046"/>
          </a:xfrm>
        </p:spPr>
        <p:txBody>
          <a:bodyPr>
            <a:normAutofit/>
          </a:bodyPr>
          <a:lstStyle/>
          <a:p>
            <a:r>
              <a:rPr lang="fr-CA" dirty="0"/>
              <a:t>Désormais, l’immigration massive au Canada ralentit, le degré de ralentissement faisant l’objet d’incertitude</a:t>
            </a:r>
          </a:p>
        </p:txBody>
      </p:sp>
      <p:sp>
        <p:nvSpPr>
          <p:cNvPr id="6" name="TextBox 5">
            <a:extLst>
              <a:ext uri="{FF2B5EF4-FFF2-40B4-BE49-F238E27FC236}">
                <a16:creationId xmlns:a16="http://schemas.microsoft.com/office/drawing/2014/main" id="{9C8A28EF-C74F-37E0-327E-9CE7CFB0A99A}"/>
              </a:ext>
            </a:extLst>
          </p:cNvPr>
          <p:cNvSpPr txBox="1"/>
          <p:nvPr/>
        </p:nvSpPr>
        <p:spPr>
          <a:xfrm>
            <a:off x="8005822" y="1293371"/>
            <a:ext cx="4098127" cy="4610816"/>
          </a:xfrm>
          <a:prstGeom prst="rect">
            <a:avLst/>
          </a:prstGeom>
          <a:solidFill>
            <a:schemeClr val="accent3">
              <a:lumMod val="40000"/>
              <a:lumOff val="60000"/>
              <a:alpha val="50000"/>
            </a:schemeClr>
          </a:solidFill>
        </p:spPr>
        <p:txBody>
          <a:bodyPr wrap="square" tIns="182880" bIns="182880" rtlCol="0">
            <a:noAutofit/>
          </a:bodyPr>
          <a:lstStyle/>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a:p>
            <a:pPr>
              <a:spcBef>
                <a:spcPts val="600"/>
              </a:spcBef>
            </a:pPr>
            <a:endParaRPr lang="en-US" sz="1400" dirty="0"/>
          </a:p>
        </p:txBody>
      </p:sp>
      <p:sp>
        <p:nvSpPr>
          <p:cNvPr id="13" name="TextBox 12">
            <a:extLst>
              <a:ext uri="{FF2B5EF4-FFF2-40B4-BE49-F238E27FC236}">
                <a16:creationId xmlns:a16="http://schemas.microsoft.com/office/drawing/2014/main" id="{4CBA4729-04AB-3882-C971-5307A92F2DCB}"/>
              </a:ext>
            </a:extLst>
          </p:cNvPr>
          <p:cNvSpPr txBox="1"/>
          <p:nvPr/>
        </p:nvSpPr>
        <p:spPr>
          <a:xfrm>
            <a:off x="8009251" y="1193162"/>
            <a:ext cx="4151879" cy="2154436"/>
          </a:xfrm>
          <a:prstGeom prst="rect">
            <a:avLst/>
          </a:prstGeom>
          <a:noFill/>
        </p:spPr>
        <p:txBody>
          <a:bodyPr wrap="square" tIns="182880" bIns="182880" rtlCol="0">
            <a:spAutoFit/>
          </a:bodyPr>
          <a:lstStyle/>
          <a:p>
            <a:pPr>
              <a:spcBef>
                <a:spcPts val="600"/>
              </a:spcBef>
            </a:pPr>
            <a:r>
              <a:rPr lang="fr-CA" sz="1200" b="1" dirty="0"/>
              <a:t>Mesures récentes du gouvernement :</a:t>
            </a:r>
          </a:p>
          <a:p>
            <a:pPr marL="285750" indent="-168275">
              <a:spcBef>
                <a:spcPts val="600"/>
              </a:spcBef>
              <a:buFont typeface="Arial" panose="020B0604020202020204" pitchFamily="34" charset="0"/>
              <a:buChar char="•"/>
            </a:pPr>
            <a:r>
              <a:rPr lang="fr-CA" sz="1200" dirty="0"/>
              <a:t>Réduction permanente de 20 % à 25 % de l’objectif d’immigration</a:t>
            </a:r>
          </a:p>
          <a:p>
            <a:pPr marL="285750" indent="-168275">
              <a:spcBef>
                <a:spcPts val="600"/>
              </a:spcBef>
              <a:buFont typeface="Arial" panose="020B0604020202020204" pitchFamily="34" charset="0"/>
              <a:buChar char="•"/>
            </a:pPr>
            <a:r>
              <a:rPr lang="fr-CA" sz="1200" dirty="0"/>
              <a:t>Changements liés aux résidents temporaires :</a:t>
            </a:r>
          </a:p>
          <a:p>
            <a:pPr marL="742950" lvl="1" indent="-168275">
              <a:spcBef>
                <a:spcPts val="600"/>
              </a:spcBef>
              <a:buFont typeface="Arial" panose="020B0604020202020204" pitchFamily="34" charset="0"/>
              <a:buChar char="•"/>
            </a:pPr>
            <a:r>
              <a:rPr lang="fr-CA" sz="1200" dirty="0"/>
              <a:t>Réduction de 45 % des nouveaux étudiants internationaux</a:t>
            </a:r>
          </a:p>
          <a:p>
            <a:pPr marL="742950" lvl="1" indent="-168275">
              <a:spcBef>
                <a:spcPts val="600"/>
              </a:spcBef>
              <a:buFont typeface="Arial" panose="020B0604020202020204" pitchFamily="34" charset="0"/>
              <a:buChar char="•"/>
            </a:pPr>
            <a:r>
              <a:rPr lang="fr-CA" sz="1200" dirty="0"/>
              <a:t>Réduction de la limite d’embauche de travailleurs étrangers temporaires</a:t>
            </a:r>
          </a:p>
        </p:txBody>
      </p:sp>
      <p:sp>
        <p:nvSpPr>
          <p:cNvPr id="14" name="TextBox 13">
            <a:extLst>
              <a:ext uri="{FF2B5EF4-FFF2-40B4-BE49-F238E27FC236}">
                <a16:creationId xmlns:a16="http://schemas.microsoft.com/office/drawing/2014/main" id="{FD48477B-D580-CEA4-3796-4049C9BA8B0F}"/>
              </a:ext>
            </a:extLst>
          </p:cNvPr>
          <p:cNvSpPr txBox="1"/>
          <p:nvPr/>
        </p:nvSpPr>
        <p:spPr>
          <a:xfrm>
            <a:off x="7934205" y="3134754"/>
            <a:ext cx="4098128" cy="2893100"/>
          </a:xfrm>
          <a:prstGeom prst="rect">
            <a:avLst/>
          </a:prstGeom>
          <a:noFill/>
        </p:spPr>
        <p:txBody>
          <a:bodyPr wrap="square" tIns="182880" bIns="182880" rtlCol="0">
            <a:spAutoFit/>
          </a:bodyPr>
          <a:lstStyle/>
          <a:p>
            <a:pPr>
              <a:spcBef>
                <a:spcPts val="600"/>
              </a:spcBef>
            </a:pPr>
            <a:r>
              <a:rPr lang="fr-CA" sz="1200" b="1" dirty="0"/>
              <a:t>Prévisions :</a:t>
            </a:r>
          </a:p>
          <a:p>
            <a:pPr marL="285750" indent="-168275">
              <a:spcBef>
                <a:spcPts val="600"/>
              </a:spcBef>
              <a:buFont typeface="Arial" panose="020B0604020202020204" pitchFamily="34" charset="0"/>
              <a:buChar char="•"/>
            </a:pPr>
            <a:r>
              <a:rPr lang="fr-CA" sz="1200" dirty="0"/>
              <a:t>Réduction de la résidence permanente de </a:t>
            </a:r>
            <a:r>
              <a:rPr lang="fr-CA" sz="1200" dirty="0">
                <a:solidFill>
                  <a:srgbClr val="00B050"/>
                </a:solidFill>
              </a:rPr>
              <a:t>+485 000 </a:t>
            </a:r>
            <a:r>
              <a:rPr lang="fr-CA" sz="1200" dirty="0"/>
              <a:t>(2024) </a:t>
            </a:r>
            <a:r>
              <a:rPr lang="fr-CA" sz="1200" dirty="0">
                <a:sym typeface="Wingdings" panose="05000000000000000000" pitchFamily="2" charset="2"/>
              </a:rPr>
              <a:t></a:t>
            </a:r>
            <a:r>
              <a:rPr lang="fr-CA" sz="1200" dirty="0">
                <a:solidFill>
                  <a:srgbClr val="00B050"/>
                </a:solidFill>
              </a:rPr>
              <a:t> +395 000 </a:t>
            </a:r>
            <a:r>
              <a:rPr lang="fr-CA" sz="1200" dirty="0"/>
              <a:t>(2025) et </a:t>
            </a:r>
            <a:r>
              <a:rPr lang="fr-CA" sz="1200" dirty="0">
                <a:sym typeface="Wingdings" panose="05000000000000000000" pitchFamily="2" charset="2"/>
              </a:rPr>
              <a:t></a:t>
            </a:r>
            <a:r>
              <a:rPr lang="fr-CA" sz="1200" dirty="0">
                <a:solidFill>
                  <a:srgbClr val="00B050"/>
                </a:solidFill>
              </a:rPr>
              <a:t> +380 000 </a:t>
            </a:r>
            <a:r>
              <a:rPr lang="fr-CA" sz="1200" dirty="0"/>
              <a:t>(2026)</a:t>
            </a:r>
          </a:p>
          <a:p>
            <a:pPr marL="285750" indent="-168275">
              <a:spcBef>
                <a:spcPts val="600"/>
              </a:spcBef>
              <a:buFont typeface="Arial" panose="020B0604020202020204" pitchFamily="34" charset="0"/>
              <a:buChar char="•"/>
            </a:pPr>
            <a:r>
              <a:rPr lang="fr-CA" sz="1200" dirty="0"/>
              <a:t>Réduction de la résidence temporaire de </a:t>
            </a:r>
            <a:r>
              <a:rPr lang="fr-CA" sz="1200" dirty="0">
                <a:solidFill>
                  <a:srgbClr val="00B050"/>
                </a:solidFill>
              </a:rPr>
              <a:t>+775 000 </a:t>
            </a:r>
            <a:r>
              <a:rPr lang="fr-CA" sz="1200" dirty="0"/>
              <a:t>(du T3 2023 au T2 2024) </a:t>
            </a:r>
            <a:br>
              <a:rPr lang="fr-CA" sz="1200" dirty="0"/>
            </a:br>
            <a:r>
              <a:rPr lang="fr-CA" sz="1200" dirty="0">
                <a:sym typeface="Wingdings" panose="05000000000000000000" pitchFamily="2" charset="2"/>
              </a:rPr>
              <a:t></a:t>
            </a:r>
            <a:r>
              <a:rPr lang="fr-CA" sz="1200" dirty="0">
                <a:solidFill>
                  <a:srgbClr val="FF0000"/>
                </a:solidFill>
              </a:rPr>
              <a:t> -446 000 </a:t>
            </a:r>
            <a:r>
              <a:rPr lang="fr-CA" sz="1200" dirty="0"/>
              <a:t>(2025) </a:t>
            </a:r>
            <a:r>
              <a:rPr lang="fr-CA" sz="1200" dirty="0">
                <a:sym typeface="Wingdings" panose="05000000000000000000" pitchFamily="2" charset="2"/>
              </a:rPr>
              <a:t></a:t>
            </a:r>
            <a:r>
              <a:rPr lang="fr-CA" sz="1200" dirty="0">
                <a:solidFill>
                  <a:srgbClr val="FF0000"/>
                </a:solidFill>
              </a:rPr>
              <a:t> -446 000 </a:t>
            </a:r>
            <a:r>
              <a:rPr lang="fr-CA" sz="1200" dirty="0"/>
              <a:t>(2026)</a:t>
            </a:r>
          </a:p>
          <a:p>
            <a:pPr>
              <a:spcBef>
                <a:spcPts val="600"/>
              </a:spcBef>
            </a:pPr>
            <a:r>
              <a:rPr lang="fr-CA" sz="1200" b="1" dirty="0"/>
              <a:t>Notre point de vue :</a:t>
            </a:r>
            <a:r>
              <a:rPr lang="fr-CA" sz="1200" dirty="0"/>
              <a:t> il se peut que la résidence temporaire ne chute pas aussi vite et que les résidents sans papiers et les demandeurs d’asile augmentent.</a:t>
            </a:r>
          </a:p>
          <a:p>
            <a:pPr>
              <a:spcBef>
                <a:spcPts val="600"/>
              </a:spcBef>
            </a:pPr>
            <a:r>
              <a:rPr lang="fr-CA" sz="1200" dirty="0"/>
              <a:t>Quoi qu’il en soit, une moindre croissance de la main-d’œuvre permettra peut-être de relancer la productivité et de diminuer la crise du logement. </a:t>
            </a:r>
          </a:p>
        </p:txBody>
      </p:sp>
      <p:sp>
        <p:nvSpPr>
          <p:cNvPr id="18" name="TextBox 17">
            <a:extLst>
              <a:ext uri="{FF2B5EF4-FFF2-40B4-BE49-F238E27FC236}">
                <a16:creationId xmlns:a16="http://schemas.microsoft.com/office/drawing/2014/main" id="{F40D9722-2075-015E-00B0-4C16AA03DB3B}"/>
              </a:ext>
            </a:extLst>
          </p:cNvPr>
          <p:cNvSpPr txBox="1"/>
          <p:nvPr/>
        </p:nvSpPr>
        <p:spPr>
          <a:xfrm>
            <a:off x="8009251" y="6069969"/>
            <a:ext cx="2880000" cy="25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fr-CA" sz="1000" b="0" i="0" u="none" strike="noStrike" cap="none" normalizeH="0" baseline="0" noProof="0" dirty="0">
                <a:ln>
                  <a:noFill/>
                </a:ln>
                <a:solidFill>
                  <a:srgbClr val="000000"/>
                </a:solidFill>
                <a:effectLst/>
                <a:uLnTx/>
                <a:uFillTx/>
                <a:latin typeface="Arial"/>
                <a:ea typeface="+mj-ea"/>
                <a:cs typeface="+mj-cs"/>
                <a:sym typeface="Helvetica"/>
              </a:rPr>
              <a:t>Nota : Au 26 octobre 2024. Source : RBC GMA.</a:t>
            </a:r>
          </a:p>
        </p:txBody>
      </p:sp>
      <p:pic>
        <p:nvPicPr>
          <p:cNvPr id="20" name="Picture 19">
            <a:extLst>
              <a:ext uri="{FF2B5EF4-FFF2-40B4-BE49-F238E27FC236}">
                <a16:creationId xmlns:a16="http://schemas.microsoft.com/office/drawing/2014/main" id="{4994EF9A-F9C4-1ECF-7415-AEE837B3A9A0}"/>
              </a:ext>
            </a:extLst>
          </p:cNvPr>
          <p:cNvPicPr>
            <a:picLocks noChangeAspect="1"/>
          </p:cNvPicPr>
          <p:nvPr/>
        </p:nvPicPr>
        <p:blipFill>
          <a:blip r:embed="rId3"/>
          <a:stretch>
            <a:fillRect/>
          </a:stretch>
        </p:blipFill>
        <p:spPr>
          <a:xfrm>
            <a:off x="154988" y="1633075"/>
            <a:ext cx="7845816" cy="4032000"/>
          </a:xfrm>
          <a:prstGeom prst="rect">
            <a:avLst/>
          </a:prstGeom>
        </p:spPr>
      </p:pic>
      <p:sp>
        <p:nvSpPr>
          <p:cNvPr id="56" name="Rectangle 8"/>
          <p:cNvSpPr>
            <a:spLocks noChangeArrowheads="1"/>
          </p:cNvSpPr>
          <p:nvPr/>
        </p:nvSpPr>
        <p:spPr bwMode="auto">
          <a:xfrm>
            <a:off x="371475" y="4740276"/>
            <a:ext cx="358775" cy="2206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-0,5</a:t>
            </a:r>
          </a:p>
        </p:txBody>
      </p:sp>
      <p:sp>
        <p:nvSpPr>
          <p:cNvPr id="57" name="Rectangle 9"/>
          <p:cNvSpPr>
            <a:spLocks noChangeArrowheads="1"/>
          </p:cNvSpPr>
          <p:nvPr/>
        </p:nvSpPr>
        <p:spPr bwMode="auto">
          <a:xfrm>
            <a:off x="427038" y="4379913"/>
            <a:ext cx="301625" cy="2190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0,0</a:t>
            </a:r>
          </a:p>
        </p:txBody>
      </p:sp>
      <p:sp>
        <p:nvSpPr>
          <p:cNvPr id="58" name="Rectangle 10"/>
          <p:cNvSpPr>
            <a:spLocks noChangeArrowheads="1"/>
          </p:cNvSpPr>
          <p:nvPr/>
        </p:nvSpPr>
        <p:spPr bwMode="auto">
          <a:xfrm>
            <a:off x="427038" y="4014788"/>
            <a:ext cx="301625" cy="2190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0,5</a:t>
            </a:r>
          </a:p>
        </p:txBody>
      </p:sp>
      <p:sp>
        <p:nvSpPr>
          <p:cNvPr id="59" name="Rectangle 11"/>
          <p:cNvSpPr>
            <a:spLocks noChangeArrowheads="1"/>
          </p:cNvSpPr>
          <p:nvPr/>
        </p:nvSpPr>
        <p:spPr bwMode="auto">
          <a:xfrm>
            <a:off x="427038" y="3651251"/>
            <a:ext cx="301625" cy="2206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1,0</a:t>
            </a:r>
          </a:p>
        </p:txBody>
      </p:sp>
      <p:sp>
        <p:nvSpPr>
          <p:cNvPr id="60" name="Rectangle 12"/>
          <p:cNvSpPr>
            <a:spLocks noChangeArrowheads="1"/>
          </p:cNvSpPr>
          <p:nvPr/>
        </p:nvSpPr>
        <p:spPr bwMode="auto">
          <a:xfrm>
            <a:off x="427038" y="3287713"/>
            <a:ext cx="301625" cy="2206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1,5</a:t>
            </a:r>
          </a:p>
        </p:txBody>
      </p:sp>
      <p:sp>
        <p:nvSpPr>
          <p:cNvPr id="61" name="Rectangle 13"/>
          <p:cNvSpPr>
            <a:spLocks noChangeArrowheads="1"/>
          </p:cNvSpPr>
          <p:nvPr/>
        </p:nvSpPr>
        <p:spPr bwMode="auto">
          <a:xfrm>
            <a:off x="427038" y="2924176"/>
            <a:ext cx="301625" cy="2206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2,0</a:t>
            </a:r>
          </a:p>
        </p:txBody>
      </p:sp>
      <p:sp>
        <p:nvSpPr>
          <p:cNvPr id="62" name="Rectangle 14"/>
          <p:cNvSpPr>
            <a:spLocks noChangeArrowheads="1"/>
          </p:cNvSpPr>
          <p:nvPr/>
        </p:nvSpPr>
        <p:spPr bwMode="auto">
          <a:xfrm>
            <a:off x="427038" y="2563813"/>
            <a:ext cx="301625" cy="2190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2,5</a:t>
            </a:r>
          </a:p>
        </p:txBody>
      </p:sp>
      <p:sp>
        <p:nvSpPr>
          <p:cNvPr id="63" name="Rectangle 15"/>
          <p:cNvSpPr>
            <a:spLocks noChangeArrowheads="1"/>
          </p:cNvSpPr>
          <p:nvPr/>
        </p:nvSpPr>
        <p:spPr bwMode="auto">
          <a:xfrm>
            <a:off x="427038" y="2198688"/>
            <a:ext cx="301625" cy="2190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3,0</a:t>
            </a:r>
          </a:p>
        </p:txBody>
      </p:sp>
      <p:sp>
        <p:nvSpPr>
          <p:cNvPr id="64" name="Rectangle 16"/>
          <p:cNvSpPr>
            <a:spLocks noChangeArrowheads="1"/>
          </p:cNvSpPr>
          <p:nvPr/>
        </p:nvSpPr>
        <p:spPr bwMode="auto">
          <a:xfrm>
            <a:off x="427038" y="1835151"/>
            <a:ext cx="301625" cy="2206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300" b="0" i="0" u="none" strike="noStrike" cap="none" normalizeH="0" baseline="0">
                <a:ln>
                  <a:noFill/>
                </a:ln>
                <a:solidFill>
                  <a:srgbClr val="1A1A1A"/>
                </a:solidFill>
                <a:effectLst/>
                <a:latin typeface="Arial" panose="020B0604020202020204" pitchFamily="34" charset="0"/>
              </a:rPr>
              <a:t>3,5</a:t>
            </a:r>
          </a:p>
        </p:txBody>
      </p:sp>
      <p:sp>
        <p:nvSpPr>
          <p:cNvPr id="65" name="Rectangle 26"/>
          <p:cNvSpPr>
            <a:spLocks noChangeArrowheads="1"/>
          </p:cNvSpPr>
          <p:nvPr/>
        </p:nvSpPr>
        <p:spPr bwMode="auto">
          <a:xfrm rot="16200000">
            <a:off x="-1677296" y="3351941"/>
            <a:ext cx="3881055"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Population du Canada (var. d’une année sur l’autre en %)</a:t>
            </a:r>
          </a:p>
        </p:txBody>
      </p:sp>
      <p:sp>
        <p:nvSpPr>
          <p:cNvPr id="66" name="Rectangle 27"/>
          <p:cNvSpPr>
            <a:spLocks noChangeArrowheads="1"/>
          </p:cNvSpPr>
          <p:nvPr/>
        </p:nvSpPr>
        <p:spPr bwMode="auto">
          <a:xfrm>
            <a:off x="1624013" y="1698626"/>
            <a:ext cx="5397957" cy="400110"/>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300" b="1" i="0" u="none" strike="noStrike" cap="none" normalizeH="0" baseline="0" dirty="0">
                <a:ln>
                  <a:noFill/>
                </a:ln>
                <a:solidFill>
                  <a:srgbClr val="1A1A1A"/>
                </a:solidFill>
                <a:effectLst/>
                <a:latin typeface="Arial" panose="020B0604020202020204" pitchFamily="34" charset="0"/>
              </a:rPr>
              <a:t>L’accroissement de la population du Canada devrait ralentir à cause des objectifs d’immigration réduite</a:t>
            </a:r>
          </a:p>
        </p:txBody>
      </p:sp>
      <p:sp>
        <p:nvSpPr>
          <p:cNvPr id="67" name="Rectangle 28"/>
          <p:cNvSpPr>
            <a:spLocks noChangeArrowheads="1"/>
          </p:cNvSpPr>
          <p:nvPr/>
        </p:nvSpPr>
        <p:spPr bwMode="auto">
          <a:xfrm>
            <a:off x="909638" y="5165726"/>
            <a:ext cx="588303"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1A1A1A"/>
                </a:solidFill>
                <a:effectLst/>
                <a:latin typeface="Arial" panose="020B0604020202020204" pitchFamily="34" charset="0"/>
              </a:rPr>
              <a:t>Taux réel</a:t>
            </a:r>
          </a:p>
        </p:txBody>
      </p:sp>
      <p:sp>
        <p:nvSpPr>
          <p:cNvPr id="68" name="Rectangle 29"/>
          <p:cNvSpPr>
            <a:spLocks noChangeArrowheads="1"/>
          </p:cNvSpPr>
          <p:nvPr/>
        </p:nvSpPr>
        <p:spPr bwMode="auto">
          <a:xfrm>
            <a:off x="1708150" y="5165726"/>
            <a:ext cx="1418658"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1A1A1A"/>
                </a:solidFill>
                <a:effectLst/>
                <a:latin typeface="Arial" panose="020B0604020202020204" pitchFamily="34" charset="0"/>
              </a:rPr>
              <a:t>Plan du gouvernement</a:t>
            </a:r>
          </a:p>
        </p:txBody>
      </p:sp>
      <p:sp>
        <p:nvSpPr>
          <p:cNvPr id="69" name="Rectangle 30"/>
          <p:cNvSpPr>
            <a:spLocks noChangeArrowheads="1"/>
          </p:cNvSpPr>
          <p:nvPr/>
        </p:nvSpPr>
        <p:spPr bwMode="auto">
          <a:xfrm>
            <a:off x="3305175" y="5165726"/>
            <a:ext cx="1474763" cy="16927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1A1A1A"/>
                </a:solidFill>
                <a:effectLst/>
                <a:latin typeface="Arial" panose="020B0604020202020204" pitchFamily="34" charset="0"/>
              </a:rPr>
              <a:t>Prévision de RBC GMA</a:t>
            </a:r>
          </a:p>
        </p:txBody>
      </p:sp>
      <p:sp>
        <p:nvSpPr>
          <p:cNvPr id="70" name="Rectangle 31"/>
          <p:cNvSpPr>
            <a:spLocks noChangeArrowheads="1"/>
          </p:cNvSpPr>
          <p:nvPr/>
        </p:nvSpPr>
        <p:spPr bwMode="auto">
          <a:xfrm>
            <a:off x="728663" y="5388425"/>
            <a:ext cx="6767011" cy="31432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1A1A1A"/>
                </a:solidFill>
                <a:effectLst/>
                <a:latin typeface="Arial" panose="020B0604020202020204" pitchFamily="34" charset="0"/>
              </a:rPr>
              <a:t>Nota : Au 28 octobre 2024. </a:t>
            </a:r>
            <a:r>
              <a:rPr kumimoji="0" lang="fr-CA" sz="1000" b="0" i="0" u="none" strike="noStrike" cap="none" normalizeH="0">
                <a:ln>
                  <a:noFill/>
                </a:ln>
                <a:solidFill>
                  <a:srgbClr val="1A1A1A"/>
                </a:solidFill>
                <a:effectLst/>
                <a:latin typeface="Arial" panose="020B0604020202020204" pitchFamily="34" charset="0"/>
              </a:rPr>
              <a:t>Les estimations du plan du gouvernement sont fondées sur le Plan des niveaux d’immigration 2025-2027 du gouvernement fédéral publié le 24 octobre 2024. </a:t>
            </a:r>
            <a:r>
              <a:rPr lang="fr-CA" sz="1000">
                <a:solidFill>
                  <a:srgbClr val="1A1A1A"/>
                </a:solidFill>
              </a:rPr>
              <a:t>Sources : Statistique Canada, Macrobond, RBC GMA.</a:t>
            </a:r>
          </a:p>
        </p:txBody>
      </p:sp>
    </p:spTree>
    <p:extLst>
      <p:ext uri="{BB962C8B-B14F-4D97-AF65-F5344CB8AC3E}">
        <p14:creationId xmlns:p14="http://schemas.microsoft.com/office/powerpoint/2010/main" val="17473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187DF5-5A7B-B0DB-7605-E031220D26F3}"/>
              </a:ext>
            </a:extLst>
          </p:cNvPr>
          <p:cNvSpPr>
            <a:spLocks noGrp="1"/>
          </p:cNvSpPr>
          <p:nvPr>
            <p:ph type="sldNum" sz="quarter" idx="12"/>
          </p:nvPr>
        </p:nvSpPr>
        <p:spPr/>
        <p:txBody>
          <a:bodyPr/>
          <a:lstStyle/>
          <a:p>
            <a:fld id="{00D53123-EF31-4C08-A865-932FC064F9C8}" type="slidenum">
              <a:rPr lang="en-CA" smtClean="0"/>
              <a:pPr/>
              <a:t>23</a:t>
            </a:fld>
            <a:endParaRPr lang="en-CA"/>
          </a:p>
        </p:txBody>
      </p:sp>
      <p:sp>
        <p:nvSpPr>
          <p:cNvPr id="3" name="Title 2">
            <a:extLst>
              <a:ext uri="{FF2B5EF4-FFF2-40B4-BE49-F238E27FC236}">
                <a16:creationId xmlns:a16="http://schemas.microsoft.com/office/drawing/2014/main" id="{12E70307-03E8-408E-EA4C-B3BBDE42F623}"/>
              </a:ext>
            </a:extLst>
          </p:cNvPr>
          <p:cNvSpPr>
            <a:spLocks noGrp="1"/>
          </p:cNvSpPr>
          <p:nvPr>
            <p:ph type="title"/>
          </p:nvPr>
        </p:nvSpPr>
        <p:spPr>
          <a:xfrm>
            <a:off x="694475" y="142954"/>
            <a:ext cx="10800000" cy="798046"/>
          </a:xfrm>
        </p:spPr>
        <p:txBody>
          <a:bodyPr>
            <a:normAutofit fontScale="90000"/>
          </a:bodyPr>
          <a:lstStyle/>
          <a:p>
            <a:r>
              <a:rPr lang="fr-CA" dirty="0"/>
              <a:t>Les prévisions démographiques mondiales à long terme se sont encore détériorées ; nous continuons toutefois d’indiquer le risque de réduction</a:t>
            </a:r>
          </a:p>
        </p:txBody>
      </p:sp>
      <p:pic>
        <p:nvPicPr>
          <p:cNvPr id="4" name="Picture 3">
            <a:extLst>
              <a:ext uri="{FF2B5EF4-FFF2-40B4-BE49-F238E27FC236}">
                <a16:creationId xmlns:a16="http://schemas.microsoft.com/office/drawing/2014/main" id="{EFB7E04C-F1F5-2114-68D5-AFD81ADE9F04}"/>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121" name="Rectangle 76"/>
          <p:cNvSpPr>
            <a:spLocks noChangeArrowheads="1"/>
          </p:cNvSpPr>
          <p:nvPr/>
        </p:nvSpPr>
        <p:spPr bwMode="auto">
          <a:xfrm rot="16200000">
            <a:off x="685709" y="3500339"/>
            <a:ext cx="2352695"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600" b="0" i="0" u="none" strike="noStrike" cap="none" normalizeH="0" baseline="0" dirty="0">
                <a:ln>
                  <a:noFill/>
                </a:ln>
                <a:solidFill>
                  <a:srgbClr val="1A1A1A"/>
                </a:solidFill>
                <a:effectLst/>
                <a:latin typeface="Arial" panose="020B0604020202020204" pitchFamily="34" charset="0"/>
              </a:rPr>
              <a:t>Population mondiale (en milliards)</a:t>
            </a:r>
          </a:p>
        </p:txBody>
      </p:sp>
      <p:sp>
        <p:nvSpPr>
          <p:cNvPr id="122" name="Rectangle 77"/>
          <p:cNvSpPr>
            <a:spLocks noChangeArrowheads="1"/>
          </p:cNvSpPr>
          <p:nvPr/>
        </p:nvSpPr>
        <p:spPr bwMode="auto">
          <a:xfrm>
            <a:off x="2124909" y="1570038"/>
            <a:ext cx="8691483"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Les Nations Unies abaissent leurs prévisions concernant le pic de la population mondiale depuis 2019</a:t>
            </a:r>
          </a:p>
        </p:txBody>
      </p:sp>
      <p:sp>
        <p:nvSpPr>
          <p:cNvPr id="123" name="Rectangle 78"/>
          <p:cNvSpPr>
            <a:spLocks noChangeArrowheads="1"/>
          </p:cNvSpPr>
          <p:nvPr/>
        </p:nvSpPr>
        <p:spPr bwMode="auto">
          <a:xfrm>
            <a:off x="2633663" y="5588000"/>
            <a:ext cx="118301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Révision de 2024</a:t>
            </a:r>
          </a:p>
        </p:txBody>
      </p:sp>
      <p:sp>
        <p:nvSpPr>
          <p:cNvPr id="124" name="Rectangle 79"/>
          <p:cNvSpPr>
            <a:spLocks noChangeArrowheads="1"/>
          </p:cNvSpPr>
          <p:nvPr/>
        </p:nvSpPr>
        <p:spPr bwMode="auto">
          <a:xfrm>
            <a:off x="4294188" y="5588000"/>
            <a:ext cx="118301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Révision de 2022</a:t>
            </a:r>
          </a:p>
        </p:txBody>
      </p:sp>
      <p:sp>
        <p:nvSpPr>
          <p:cNvPr id="125" name="Rectangle 80"/>
          <p:cNvSpPr>
            <a:spLocks noChangeArrowheads="1"/>
          </p:cNvSpPr>
          <p:nvPr/>
        </p:nvSpPr>
        <p:spPr bwMode="auto">
          <a:xfrm>
            <a:off x="5953125" y="5588000"/>
            <a:ext cx="118301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Révision de 2019</a:t>
            </a:r>
          </a:p>
        </p:txBody>
      </p:sp>
      <p:sp>
        <p:nvSpPr>
          <p:cNvPr id="126" name="Rectangle 82"/>
          <p:cNvSpPr>
            <a:spLocks noChangeArrowheads="1"/>
          </p:cNvSpPr>
          <p:nvPr/>
        </p:nvSpPr>
        <p:spPr bwMode="auto">
          <a:xfrm>
            <a:off x="6215146" y="4912525"/>
            <a:ext cx="1676251" cy="215444"/>
          </a:xfrm>
          <a:prstGeom prst="rect">
            <a:avLst/>
          </a:prstGeom>
          <a:solidFill>
            <a:srgbClr val="E4E6E8"/>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Projections de l’ONU</a:t>
            </a:r>
          </a:p>
        </p:txBody>
      </p:sp>
      <p:sp>
        <p:nvSpPr>
          <p:cNvPr id="127" name="Rectangle 83"/>
          <p:cNvSpPr>
            <a:spLocks noChangeArrowheads="1"/>
          </p:cNvSpPr>
          <p:nvPr/>
        </p:nvSpPr>
        <p:spPr bwMode="auto">
          <a:xfrm>
            <a:off x="2359025" y="5824538"/>
            <a:ext cx="5311775"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1A1A1A"/>
                </a:solidFill>
                <a:effectLst/>
                <a:latin typeface="Arial" panose="020B0604020202020204" pitchFamily="34" charset="0"/>
              </a:rPr>
              <a:t>Sources : Projections démographiques mondiales de l’ONU, 2019, 2022 et 2024 ; </a:t>
            </a:r>
            <a:r>
              <a:rPr kumimoji="0" lang="fr-CA" sz="1100" b="0" i="0" u="none" strike="noStrike" cap="none" normalizeH="0" baseline="0" dirty="0" err="1">
                <a:ln>
                  <a:noFill/>
                </a:ln>
                <a:solidFill>
                  <a:srgbClr val="1A1A1A"/>
                </a:solidFill>
                <a:effectLst/>
                <a:latin typeface="Arial" panose="020B0604020202020204" pitchFamily="34" charset="0"/>
              </a:rPr>
              <a:t>Macrobond</a:t>
            </a:r>
            <a:r>
              <a:rPr kumimoji="0" lang="fr-CA" sz="1100" b="0" i="0" u="none" strike="noStrike" cap="none" normalizeH="0" baseline="0" dirty="0">
                <a:ln>
                  <a:noFill/>
                </a:ln>
                <a:solidFill>
                  <a:srgbClr val="1A1A1A"/>
                </a:solidFill>
                <a:effectLst/>
                <a:latin typeface="Arial" panose="020B0604020202020204" pitchFamily="34" charset="0"/>
              </a:rPr>
              <a:t>, RBC GMA.</a:t>
            </a:r>
          </a:p>
        </p:txBody>
      </p:sp>
    </p:spTree>
    <p:extLst>
      <p:ext uri="{BB962C8B-B14F-4D97-AF65-F5344CB8AC3E}">
        <p14:creationId xmlns:p14="http://schemas.microsoft.com/office/powerpoint/2010/main" val="321839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AB7A4-EF88-1805-0F58-CE98CBED1055}"/>
              </a:ext>
            </a:extLst>
          </p:cNvPr>
          <p:cNvSpPr>
            <a:spLocks noGrp="1"/>
          </p:cNvSpPr>
          <p:nvPr>
            <p:ph type="sldNum" sz="quarter" idx="12"/>
          </p:nvPr>
        </p:nvSpPr>
        <p:spPr/>
        <p:txBody>
          <a:bodyPr/>
          <a:lstStyle/>
          <a:p>
            <a:fld id="{00D53123-EF31-4C08-A865-932FC064F9C8}" type="slidenum">
              <a:rPr lang="en-CA" smtClean="0"/>
              <a:pPr/>
              <a:t>24</a:t>
            </a:fld>
            <a:endParaRPr lang="en-CA"/>
          </a:p>
        </p:txBody>
      </p:sp>
      <p:sp>
        <p:nvSpPr>
          <p:cNvPr id="3" name="Title 2">
            <a:extLst>
              <a:ext uri="{FF2B5EF4-FFF2-40B4-BE49-F238E27FC236}">
                <a16:creationId xmlns:a16="http://schemas.microsoft.com/office/drawing/2014/main" id="{AC937557-4518-11DA-E335-652D123C0DD8}"/>
              </a:ext>
            </a:extLst>
          </p:cNvPr>
          <p:cNvSpPr>
            <a:spLocks noGrp="1"/>
          </p:cNvSpPr>
          <p:nvPr>
            <p:ph type="title"/>
          </p:nvPr>
        </p:nvSpPr>
        <p:spPr>
          <a:xfrm>
            <a:off x="524256" y="287577"/>
            <a:ext cx="11667744" cy="798046"/>
          </a:xfrm>
        </p:spPr>
        <p:txBody>
          <a:bodyPr/>
          <a:lstStyle/>
          <a:p>
            <a:r>
              <a:rPr lang="fr-CA" dirty="0"/>
              <a:t>Les populations chinoise et américaine continueront d’évoluer dans le même sens</a:t>
            </a:r>
          </a:p>
        </p:txBody>
      </p:sp>
      <p:pic>
        <p:nvPicPr>
          <p:cNvPr id="5" name="Picture 4">
            <a:extLst>
              <a:ext uri="{FF2B5EF4-FFF2-40B4-BE49-F238E27FC236}">
                <a16:creationId xmlns:a16="http://schemas.microsoft.com/office/drawing/2014/main" id="{E6DF6163-FCAB-2724-3F3B-6C87E1909B61}"/>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40" name="Rectangle 8"/>
          <p:cNvSpPr>
            <a:spLocks noChangeArrowheads="1"/>
          </p:cNvSpPr>
          <p:nvPr/>
        </p:nvSpPr>
        <p:spPr bwMode="auto">
          <a:xfrm>
            <a:off x="2012950" y="5072063"/>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1,0</a:t>
            </a:r>
          </a:p>
        </p:txBody>
      </p:sp>
      <p:sp>
        <p:nvSpPr>
          <p:cNvPr id="41" name="Rectangle 9"/>
          <p:cNvSpPr>
            <a:spLocks noChangeArrowheads="1"/>
          </p:cNvSpPr>
          <p:nvPr/>
        </p:nvSpPr>
        <p:spPr bwMode="auto">
          <a:xfrm>
            <a:off x="2012950" y="4654550"/>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1,5</a:t>
            </a:r>
          </a:p>
        </p:txBody>
      </p:sp>
      <p:sp>
        <p:nvSpPr>
          <p:cNvPr id="42" name="Rectangle 10"/>
          <p:cNvSpPr>
            <a:spLocks noChangeArrowheads="1"/>
          </p:cNvSpPr>
          <p:nvPr/>
        </p:nvSpPr>
        <p:spPr bwMode="auto">
          <a:xfrm>
            <a:off x="2012950" y="4240213"/>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2,0</a:t>
            </a:r>
          </a:p>
        </p:txBody>
      </p:sp>
      <p:sp>
        <p:nvSpPr>
          <p:cNvPr id="43" name="Rectangle 11"/>
          <p:cNvSpPr>
            <a:spLocks noChangeArrowheads="1"/>
          </p:cNvSpPr>
          <p:nvPr/>
        </p:nvSpPr>
        <p:spPr bwMode="auto">
          <a:xfrm>
            <a:off x="2012950" y="3821113"/>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2,5</a:t>
            </a:r>
          </a:p>
        </p:txBody>
      </p:sp>
      <p:sp>
        <p:nvSpPr>
          <p:cNvPr id="44" name="Rectangle 12"/>
          <p:cNvSpPr>
            <a:spLocks noChangeArrowheads="1"/>
          </p:cNvSpPr>
          <p:nvPr/>
        </p:nvSpPr>
        <p:spPr bwMode="auto">
          <a:xfrm>
            <a:off x="2012950" y="3406775"/>
            <a:ext cx="349250"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3,0</a:t>
            </a:r>
          </a:p>
        </p:txBody>
      </p:sp>
      <p:sp>
        <p:nvSpPr>
          <p:cNvPr id="45" name="Rectangle 13"/>
          <p:cNvSpPr>
            <a:spLocks noChangeArrowheads="1"/>
          </p:cNvSpPr>
          <p:nvPr/>
        </p:nvSpPr>
        <p:spPr bwMode="auto">
          <a:xfrm>
            <a:off x="2012950" y="2987675"/>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3,5</a:t>
            </a:r>
          </a:p>
        </p:txBody>
      </p:sp>
      <p:sp>
        <p:nvSpPr>
          <p:cNvPr id="46" name="Rectangle 14"/>
          <p:cNvSpPr>
            <a:spLocks noChangeArrowheads="1"/>
          </p:cNvSpPr>
          <p:nvPr/>
        </p:nvSpPr>
        <p:spPr bwMode="auto">
          <a:xfrm>
            <a:off x="2012950" y="2570163"/>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4,0</a:t>
            </a:r>
          </a:p>
        </p:txBody>
      </p:sp>
      <p:sp>
        <p:nvSpPr>
          <p:cNvPr id="47" name="Rectangle 15"/>
          <p:cNvSpPr>
            <a:spLocks noChangeArrowheads="1"/>
          </p:cNvSpPr>
          <p:nvPr/>
        </p:nvSpPr>
        <p:spPr bwMode="auto">
          <a:xfrm>
            <a:off x="2012950" y="2154238"/>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4,5</a:t>
            </a:r>
          </a:p>
        </p:txBody>
      </p:sp>
      <p:sp>
        <p:nvSpPr>
          <p:cNvPr id="48" name="Rectangle 16"/>
          <p:cNvSpPr>
            <a:spLocks noChangeArrowheads="1"/>
          </p:cNvSpPr>
          <p:nvPr/>
        </p:nvSpPr>
        <p:spPr bwMode="auto">
          <a:xfrm>
            <a:off x="2012950" y="1736725"/>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5,0</a:t>
            </a:r>
          </a:p>
        </p:txBody>
      </p:sp>
      <p:sp>
        <p:nvSpPr>
          <p:cNvPr id="49" name="Rectangle 23"/>
          <p:cNvSpPr>
            <a:spLocks noChangeArrowheads="1"/>
          </p:cNvSpPr>
          <p:nvPr/>
        </p:nvSpPr>
        <p:spPr bwMode="auto">
          <a:xfrm>
            <a:off x="1947863" y="4705350"/>
            <a:ext cx="65" cy="2769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0" name="Rectangle 28"/>
          <p:cNvSpPr>
            <a:spLocks noChangeArrowheads="1"/>
          </p:cNvSpPr>
          <p:nvPr/>
        </p:nvSpPr>
        <p:spPr bwMode="auto">
          <a:xfrm>
            <a:off x="4167188" y="1568450"/>
            <a:ext cx="4572000" cy="2635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1A1A1A"/>
                </a:solidFill>
                <a:effectLst/>
                <a:latin typeface="Arial" panose="020B0604020202020204" pitchFamily="34" charset="0"/>
              </a:rPr>
              <a:t>L’avantage démographique de la Chine s’estompe</a:t>
            </a:r>
          </a:p>
        </p:txBody>
      </p:sp>
      <p:sp>
        <p:nvSpPr>
          <p:cNvPr id="51" name="Rectangle 29"/>
          <p:cNvSpPr>
            <a:spLocks noChangeArrowheads="1"/>
          </p:cNvSpPr>
          <p:nvPr/>
        </p:nvSpPr>
        <p:spPr bwMode="auto">
          <a:xfrm>
            <a:off x="2673350" y="5559425"/>
            <a:ext cx="118301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Révision de 2024</a:t>
            </a:r>
          </a:p>
        </p:txBody>
      </p:sp>
      <p:sp>
        <p:nvSpPr>
          <p:cNvPr id="52" name="Rectangle 30"/>
          <p:cNvSpPr>
            <a:spLocks noChangeArrowheads="1"/>
          </p:cNvSpPr>
          <p:nvPr/>
        </p:nvSpPr>
        <p:spPr bwMode="auto">
          <a:xfrm>
            <a:off x="4219575" y="5559425"/>
            <a:ext cx="118301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1A1A1A"/>
                </a:solidFill>
                <a:effectLst/>
                <a:latin typeface="Arial" panose="020B0604020202020204" pitchFamily="34" charset="0"/>
              </a:rPr>
              <a:t>Révision de 2022</a:t>
            </a:r>
          </a:p>
        </p:txBody>
      </p:sp>
      <p:sp>
        <p:nvSpPr>
          <p:cNvPr id="53" name="Rectangle 31"/>
          <p:cNvSpPr>
            <a:spLocks noChangeArrowheads="1"/>
          </p:cNvSpPr>
          <p:nvPr/>
        </p:nvSpPr>
        <p:spPr bwMode="auto">
          <a:xfrm>
            <a:off x="2459038" y="5813425"/>
            <a:ext cx="5676900"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1A1A1A"/>
                </a:solidFill>
                <a:effectLst/>
                <a:latin typeface="Arial" panose="020B0604020202020204" pitchFamily="34" charset="0"/>
              </a:rPr>
              <a:t>Sources : Projections démographiques mondiales 2022 et 2024, Nations Unies, Macrobond, RBC GMA.</a:t>
            </a:r>
          </a:p>
        </p:txBody>
      </p:sp>
      <p:sp>
        <p:nvSpPr>
          <p:cNvPr id="54" name="Rectangle 32"/>
          <p:cNvSpPr>
            <a:spLocks noChangeArrowheads="1"/>
          </p:cNvSpPr>
          <p:nvPr/>
        </p:nvSpPr>
        <p:spPr bwMode="auto">
          <a:xfrm>
            <a:off x="6284913" y="4814888"/>
            <a:ext cx="1336675" cy="255587"/>
          </a:xfrm>
          <a:prstGeom prst="rect">
            <a:avLst/>
          </a:prstGeom>
          <a:solidFill>
            <a:srgbClr val="E9EAEB"/>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Projections de l’ONU</a:t>
            </a:r>
          </a:p>
        </p:txBody>
      </p:sp>
      <p:sp>
        <p:nvSpPr>
          <p:cNvPr id="55" name="Rectangle 33"/>
          <p:cNvSpPr>
            <a:spLocks noChangeArrowheads="1"/>
          </p:cNvSpPr>
          <p:nvPr/>
        </p:nvSpPr>
        <p:spPr bwMode="auto">
          <a:xfrm>
            <a:off x="4341813" y="2708275"/>
            <a:ext cx="51911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Sommet</a:t>
            </a:r>
          </a:p>
        </p:txBody>
      </p:sp>
      <p:sp>
        <p:nvSpPr>
          <p:cNvPr id="56" name="Rectangle 28"/>
          <p:cNvSpPr>
            <a:spLocks noChangeArrowheads="1"/>
          </p:cNvSpPr>
          <p:nvPr/>
        </p:nvSpPr>
        <p:spPr bwMode="auto">
          <a:xfrm rot="16200000">
            <a:off x="50934" y="3446918"/>
            <a:ext cx="3428124" cy="43088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i="0" u="none" strike="noStrike" cap="none" normalizeH="0" baseline="0" dirty="0">
                <a:ln>
                  <a:noFill/>
                </a:ln>
                <a:solidFill>
                  <a:srgbClr val="1A1A1A"/>
                </a:solidFill>
                <a:effectLst/>
                <a:latin typeface="Arial" panose="020B0604020202020204" pitchFamily="34" charset="0"/>
              </a:rPr>
              <a:t>Ratio population de la Chine-population des É.-U.</a:t>
            </a:r>
          </a:p>
        </p:txBody>
      </p:sp>
    </p:spTree>
    <p:extLst>
      <p:ext uri="{BB962C8B-B14F-4D97-AF65-F5344CB8AC3E}">
        <p14:creationId xmlns:p14="http://schemas.microsoft.com/office/powerpoint/2010/main" val="218413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776" y="3671049"/>
            <a:ext cx="459000" cy="487887"/>
          </a:xfrm>
          <a:prstGeom prst="rect">
            <a:avLst/>
          </a:prstGeom>
        </p:spPr>
      </p:pic>
      <p:sp>
        <p:nvSpPr>
          <p:cNvPr id="5" name="TextBox 4"/>
          <p:cNvSpPr txBox="1"/>
          <p:nvPr/>
        </p:nvSpPr>
        <p:spPr>
          <a:xfrm>
            <a:off x="1062836" y="1946420"/>
            <a:ext cx="3268242" cy="400110"/>
          </a:xfrm>
          <a:prstGeom prst="rect">
            <a:avLst/>
          </a:prstGeom>
          <a:noFill/>
        </p:spPr>
        <p:txBody>
          <a:bodyPr wrap="square" rtlCol="0">
            <a:spAutoFit/>
          </a:bodyPr>
          <a:lstStyle/>
          <a:p>
            <a:pPr>
              <a:spcAft>
                <a:spcPts val="1200"/>
              </a:spcAft>
            </a:pPr>
            <a:r>
              <a:rPr lang="fr-CA" sz="2000"/>
              <a:t>Suivez-nous en ligne</a:t>
            </a:r>
          </a:p>
        </p:txBody>
      </p:sp>
      <p:sp>
        <p:nvSpPr>
          <p:cNvPr id="7" name="TextBox 6"/>
          <p:cNvSpPr txBox="1"/>
          <p:nvPr/>
        </p:nvSpPr>
        <p:spPr>
          <a:xfrm>
            <a:off x="1650786" y="2818693"/>
            <a:ext cx="3268242" cy="369332"/>
          </a:xfrm>
          <a:prstGeom prst="rect">
            <a:avLst/>
          </a:prstGeom>
          <a:noFill/>
        </p:spPr>
        <p:txBody>
          <a:bodyPr wrap="square" rtlCol="0">
            <a:spAutoFit/>
          </a:bodyPr>
          <a:lstStyle/>
          <a:p>
            <a:pPr>
              <a:spcAft>
                <a:spcPts val="1200"/>
              </a:spcAft>
            </a:pPr>
            <a:r>
              <a:rPr lang="fr-CA">
                <a:latin typeface="+mj-lt"/>
              </a:rPr>
              <a:t>@RBCGAMChiefEcon</a:t>
            </a:r>
          </a:p>
        </p:txBody>
      </p:sp>
      <p:sp>
        <p:nvSpPr>
          <p:cNvPr id="8" name="TextBox 7"/>
          <p:cNvSpPr txBox="1"/>
          <p:nvPr/>
        </p:nvSpPr>
        <p:spPr>
          <a:xfrm>
            <a:off x="1650787" y="3789603"/>
            <a:ext cx="3579911" cy="369332"/>
          </a:xfrm>
          <a:prstGeom prst="rect">
            <a:avLst/>
          </a:prstGeom>
          <a:noFill/>
        </p:spPr>
        <p:txBody>
          <a:bodyPr wrap="square" rtlCol="0">
            <a:spAutoFit/>
          </a:bodyPr>
          <a:lstStyle/>
          <a:p>
            <a:pPr>
              <a:spcAft>
                <a:spcPts val="1200"/>
              </a:spcAft>
            </a:pPr>
            <a:r>
              <a:rPr lang="fr-CA">
                <a:latin typeface="+mj-lt"/>
              </a:rPr>
              <a:t>www.linkedin.com/in/ericlascelles</a:t>
            </a:r>
          </a:p>
        </p:txBody>
      </p:sp>
      <p:cxnSp>
        <p:nvCxnSpPr>
          <p:cNvPr id="9" name="Straight Connector 8"/>
          <p:cNvCxnSpPr/>
          <p:nvPr/>
        </p:nvCxnSpPr>
        <p:spPr>
          <a:xfrm>
            <a:off x="1122211" y="2410795"/>
            <a:ext cx="10080000" cy="0"/>
          </a:xfrm>
          <a:prstGeom prst="line">
            <a:avLst/>
          </a:prstGeom>
          <a:ln w="28575">
            <a:solidFill>
              <a:srgbClr val="87AFBF"/>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25</a:t>
            </a:fld>
            <a:endParaRPr lang="en-CA"/>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BB95F120-10B7-67B1-5999-DC332EFA112A}"/>
              </a:ext>
            </a:extLst>
          </p:cNvPr>
          <p:cNvPicPr>
            <a:picLocks noChangeAspect="1"/>
          </p:cNvPicPr>
          <p:nvPr/>
        </p:nvPicPr>
        <p:blipFill>
          <a:blip r:embed="rId4"/>
          <a:stretch>
            <a:fillRect/>
          </a:stretch>
        </p:blipFill>
        <p:spPr>
          <a:xfrm>
            <a:off x="1281360" y="2814740"/>
            <a:ext cx="369833" cy="378000"/>
          </a:xfrm>
          <a:prstGeom prst="rect">
            <a:avLst/>
          </a:prstGeom>
        </p:spPr>
      </p:pic>
      <p:sp>
        <p:nvSpPr>
          <p:cNvPr id="3" name="TextBox 2">
            <a:extLst>
              <a:ext uri="{FF2B5EF4-FFF2-40B4-BE49-F238E27FC236}">
                <a16:creationId xmlns:a16="http://schemas.microsoft.com/office/drawing/2014/main" id="{9C23F196-5303-73BB-395C-CAD2A839F35E}"/>
              </a:ext>
            </a:extLst>
          </p:cNvPr>
          <p:cNvSpPr txBox="1"/>
          <p:nvPr/>
        </p:nvSpPr>
        <p:spPr>
          <a:xfrm>
            <a:off x="1650786" y="4695790"/>
            <a:ext cx="3992930" cy="369332"/>
          </a:xfrm>
          <a:prstGeom prst="rect">
            <a:avLst/>
          </a:prstGeom>
          <a:noFill/>
        </p:spPr>
        <p:txBody>
          <a:bodyPr wrap="square" rtlCol="0">
            <a:spAutoFit/>
          </a:bodyPr>
          <a:lstStyle/>
          <a:p>
            <a:pPr>
              <a:spcAft>
                <a:spcPts val="1200"/>
              </a:spcAft>
            </a:pPr>
            <a:r>
              <a:rPr lang="fr-CA">
                <a:latin typeface="+mj-lt"/>
                <a:hlinkClick r:id="rId5"/>
              </a:rPr>
              <a:t>www.rbcgam.com/fr/ca/insights</a:t>
            </a:r>
          </a:p>
        </p:txBody>
      </p:sp>
      <p:pic>
        <p:nvPicPr>
          <p:cNvPr id="13" name="Picture 12">
            <a:extLst>
              <a:ext uri="{FF2B5EF4-FFF2-40B4-BE49-F238E27FC236}">
                <a16:creationId xmlns:a16="http://schemas.microsoft.com/office/drawing/2014/main" id="{EBEBABA7-88FE-55AC-34F8-72C3FE3D22D0}"/>
              </a:ext>
            </a:extLst>
          </p:cNvPr>
          <p:cNvPicPr>
            <a:picLocks noChangeAspect="1"/>
          </p:cNvPicPr>
          <p:nvPr/>
        </p:nvPicPr>
        <p:blipFill>
          <a:blip r:embed="rId6"/>
          <a:stretch>
            <a:fillRect/>
          </a:stretch>
        </p:blipFill>
        <p:spPr>
          <a:xfrm>
            <a:off x="1236776" y="4695789"/>
            <a:ext cx="425604" cy="487887"/>
          </a:xfrm>
          <a:prstGeom prst="rect">
            <a:avLst/>
          </a:prstGeom>
        </p:spPr>
      </p:pic>
    </p:spTree>
    <p:extLst>
      <p:ext uri="{BB962C8B-B14F-4D97-AF65-F5344CB8AC3E}">
        <p14:creationId xmlns:p14="http://schemas.microsoft.com/office/powerpoint/2010/main" val="395402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Déclaration</a:t>
            </a:r>
          </a:p>
        </p:txBody>
      </p:sp>
      <p:sp>
        <p:nvSpPr>
          <p:cNvPr id="4" name="Content Placeholder 2"/>
          <p:cNvSpPr txBox="1">
            <a:spLocks/>
          </p:cNvSpPr>
          <p:nvPr/>
        </p:nvSpPr>
        <p:spPr>
          <a:xfrm>
            <a:off x="112734" y="1324908"/>
            <a:ext cx="11949830" cy="501546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1200"/>
              </a:spcAft>
              <a:buFont typeface="Arial" panose="020B0604020202020204" pitchFamily="34" charset="0"/>
              <a:buNone/>
              <a:defRPr sz="1600" kern="1200">
                <a:solidFill>
                  <a:srgbClr val="4B4F54"/>
                </a:solidFill>
                <a:latin typeface="+mn-lt"/>
                <a:ea typeface="+mn-ea"/>
                <a:cs typeface="+mn-cs"/>
              </a:defRPr>
            </a:lvl1pPr>
            <a:lvl2pPr marL="144000" indent="-144000" algn="l" defTabSz="914400" rtl="0" eaLnBrk="1" latinLnBrk="0" hangingPunct="1">
              <a:lnSpc>
                <a:spcPct val="100000"/>
              </a:lnSpc>
              <a:spcBef>
                <a:spcPts val="0"/>
              </a:spcBef>
              <a:spcAft>
                <a:spcPts val="1200"/>
              </a:spcAft>
              <a:buClr>
                <a:srgbClr val="002567"/>
              </a:buClr>
              <a:buFont typeface="Arial" panose="020B0604020202020204" pitchFamily="34" charset="0"/>
              <a:buChar char="•"/>
              <a:defRPr sz="1600" kern="1200">
                <a:solidFill>
                  <a:srgbClr val="4B4F54"/>
                </a:solidFill>
                <a:latin typeface="+mn-lt"/>
                <a:ea typeface="+mn-ea"/>
                <a:cs typeface="+mn-cs"/>
              </a:defRPr>
            </a:lvl2pPr>
            <a:lvl3pPr marL="401638" indent="-1428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3pPr>
            <a:lvl4pPr marL="630238" indent="-112713"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4pPr>
            <a:lvl5pPr marL="858838" indent="-117475" algn="l" defTabSz="914400" rtl="0" eaLnBrk="1" latinLnBrk="0" hangingPunct="1">
              <a:lnSpc>
                <a:spcPct val="100000"/>
              </a:lnSpc>
              <a:spcBef>
                <a:spcPts val="0"/>
              </a:spcBef>
              <a:spcAft>
                <a:spcPts val="1200"/>
              </a:spcAft>
              <a:buClr>
                <a:srgbClr val="4B4F54"/>
              </a:buClr>
              <a:buFont typeface="Arial" panose="020B0604020202020204" pitchFamily="34" charset="0"/>
              <a:buChar char="̶"/>
              <a:defRPr sz="16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pPr>
            <a:r>
              <a:rPr lang="fr-CA" sz="950" dirty="0"/>
              <a:t>Le présent document est fourni par RBC Gestion mondiale d’actifs (RBC GMA) à titre indicatif seulement. Il ne peut être ni reproduit, ni distribué, ni publié sans le consentement écrit préalable de RBC GMA ou de ses entités affiliées mentionnées dans les présentes. Le présent document ne constitue pas une offre d’achat ou de vente ou la sollicitation d’achat ou de vente de titres, de produits ou de services dans aucun territoire. </a:t>
            </a:r>
            <a:r>
              <a:rPr lang="fr-CA" sz="950" b="1" dirty="0"/>
              <a:t>Il n’a pas non plus pour objectif de fournir des conseils juridiques, comptables, fiscaux, financiers, liés aux placements ou autres, et ne doit pas servir de fondement à de tels conseils.</a:t>
            </a:r>
            <a:r>
              <a:rPr lang="fr-CA" sz="950" dirty="0"/>
              <a:t> Le présent document ne peut pas être distribué aux investisseurs résidant dans les territoires où une telle distribution est interdite.</a:t>
            </a:r>
          </a:p>
          <a:p>
            <a:pPr>
              <a:spcBef>
                <a:spcPts val="300"/>
              </a:spcBef>
              <a:spcAft>
                <a:spcPts val="300"/>
              </a:spcAft>
            </a:pPr>
            <a:r>
              <a:rPr lang="fr-CA" sz="950" dirty="0"/>
              <a:t>RBC GMA est la division de gestion d’actifs de Banque Royale du Canada (RBC) qui regroupe RBC Gestion mondiale d’actifs Inc. (RBC GMA), RBC Global Asset Management (U.S.) Inc. (RBC GAM (US)), RBC Global Asset Management (UK) Limited (RBC GAM (UK)), RBC Global Asset Management (Asia) Limited (RBC GAM (Asia)) et RBC Gestion d’actifs Indigo Inc. (RBC Indigo), qui sont des filiales distinctes, mais affiliées de RBC.</a:t>
            </a:r>
          </a:p>
          <a:p>
            <a:pPr>
              <a:spcBef>
                <a:spcPts val="300"/>
              </a:spcBef>
              <a:spcAft>
                <a:spcPts val="300"/>
              </a:spcAft>
            </a:pPr>
            <a:r>
              <a:rPr lang="fr-CA" sz="950" dirty="0"/>
              <a:t>Au Canada, le présent document est fourni par RBC GMA Inc. (y compris par PH&amp;N Institutionnel) ou par RBC Indigo, chacune étant régie par chaque commission provinciale ou territoriale des valeurs mobilières auprès de laquelle elle est inscrite. Aux États-Unis, ce document est fourni par RBC GAM (U.S.), un conseiller en placement agréé par le gouvernement fédéral. En Europe, le présent document est fourni par RBC GAM (UK), qui est agréée et régie par la Financial </a:t>
            </a:r>
            <a:r>
              <a:rPr lang="fr-CA" sz="950" dirty="0" err="1"/>
              <a:t>Conduct</a:t>
            </a:r>
            <a:r>
              <a:rPr lang="fr-CA" sz="950" dirty="0"/>
              <a:t> </a:t>
            </a:r>
            <a:r>
              <a:rPr lang="fr-CA" sz="950" dirty="0" err="1"/>
              <a:t>Authority</a:t>
            </a:r>
            <a:r>
              <a:rPr lang="fr-CA" sz="950" dirty="0"/>
              <a:t> du Royaume-Uni. En Asie, ce document est fourni par RBC GAM (Asia), qui est inscrite auprès de la Securities and Futures Commission (SFC) de Hong Kong.</a:t>
            </a:r>
          </a:p>
          <a:p>
            <a:pPr>
              <a:spcBef>
                <a:spcPts val="300"/>
              </a:spcBef>
              <a:spcAft>
                <a:spcPts val="300"/>
              </a:spcAft>
            </a:pPr>
            <a:r>
              <a:rPr lang="fr-CA" sz="950" dirty="0"/>
              <a:t>Vous trouverez des précisions sur RBC GMA au www.rbcgam.com.</a:t>
            </a:r>
          </a:p>
          <a:p>
            <a:pPr>
              <a:spcBef>
                <a:spcPts val="300"/>
              </a:spcBef>
              <a:spcAft>
                <a:spcPts val="300"/>
              </a:spcAft>
            </a:pPr>
            <a:r>
              <a:rPr lang="fr-CA" sz="950" dirty="0"/>
              <a:t>Le présent document n’a pas été revu par une autorité en valeurs mobilières ou toute autre autorité de réglementation et n’est inscrit auprès d’aucune d’entre elles. Il peut, s’il est approprié et permis de le faire, être distribué par les entités susmentionnées dans leur territoire respectif. </a:t>
            </a:r>
          </a:p>
          <a:p>
            <a:pPr>
              <a:spcBef>
                <a:spcPts val="300"/>
              </a:spcBef>
              <a:spcAft>
                <a:spcPts val="300"/>
              </a:spcAft>
            </a:pPr>
            <a:r>
              <a:rPr lang="fr-CA" sz="950" dirty="0"/>
              <a:t>Tout renseignement prospectif sur les placements ou l’économie contenu dans le présent document a été obtenu par RBC GMA auprès de plusieurs sources. Les renseignements obtenus de tiers sont jugés fiables, mais ni RBC GMA, ni ses sociétés affiliées, ni aucune autre personne n’en garantissent explicitement ou implicitement l’exactitude, l’intégralité ou la pertinence. RBC GMA et ses sociétés affiliées n’assument aucune responsabilité à l’égard des erreurs ou des omissions relatives à ces renseignements. </a:t>
            </a:r>
          </a:p>
          <a:p>
            <a:pPr>
              <a:spcBef>
                <a:spcPts val="300"/>
              </a:spcBef>
              <a:spcAft>
                <a:spcPts val="300"/>
              </a:spcAft>
            </a:pPr>
            <a:r>
              <a:rPr lang="fr-CA" sz="950" dirty="0"/>
              <a:t>Les opinions contenues dans le présent document reflètent le jugement et le leadership éclairé de RBC GMA, et peuvent changer à tout moment. Elles sont données à titre indicatif seulement et ne visent pas à fournir des conseils financiers ou liés aux placements et ne doivent pas servir de fondement à de tels conseils. RBC GMA n’est pas tenue de mettre à jour ces opinions. </a:t>
            </a:r>
          </a:p>
          <a:p>
            <a:pPr>
              <a:spcBef>
                <a:spcPts val="300"/>
              </a:spcBef>
              <a:spcAft>
                <a:spcPts val="300"/>
              </a:spcAft>
            </a:pPr>
            <a:r>
              <a:rPr lang="fr-CA" sz="950" dirty="0"/>
              <a:t>RBC GMA se réserve le droit, à tout moment et sans préavis, de corriger ou de modifier ces renseignements, ou de cesser de les publier.</a:t>
            </a:r>
          </a:p>
          <a:p>
            <a:pPr>
              <a:spcBef>
                <a:spcPts val="300"/>
              </a:spcBef>
              <a:spcAft>
                <a:spcPts val="300"/>
              </a:spcAft>
            </a:pPr>
            <a:r>
              <a:rPr lang="fr-CA" sz="950" dirty="0"/>
              <a:t>Les rendements antérieurs ne sont pas garants des résultats futurs. Tout placement comporte un risque de perdre la totalité ou une partie du montant investi. Les rendements estimatifs indiqués, le cas échéant, sont présentés à titre indicatif seulement et ne constituent en aucun cas des prévisions. Les rendements réels pourraient être supérieurs ou inférieurs à ceux indiqués et pourraient varier considérablement, surtout à court terme. Il est impossible d’investir directement dans un indice.</a:t>
            </a:r>
          </a:p>
          <a:p>
            <a:pPr>
              <a:spcBef>
                <a:spcPts val="300"/>
              </a:spcBef>
              <a:spcAft>
                <a:spcPts val="300"/>
              </a:spcAft>
            </a:pPr>
            <a:r>
              <a:rPr lang="fr-CA" sz="950" dirty="0"/>
              <a:t>Certains énoncés contenus dans le présent document peuvent être considérés comme étant des énoncés prospectifs, lesquels expriment des attentes ou des prévisions actuelles à l’égard de résultats ou d’événements futurs. Les énoncés prospectifs ne sont pas des garanties de rendements ou d’événements futurs et comportent des risques et des incertitudes. Il convient de ne pas se fier indûment à ces énoncés, puisque les résultats ou les événements réels pourraient différer considérablement de ceux qui y sont indiqués en raison de divers facteurs. Avant de prendre une décision de placement, nous vous invitons à prendre en compte attentivement tous les facteurs pertinents.</a:t>
            </a:r>
          </a:p>
          <a:p>
            <a:pPr>
              <a:spcBef>
                <a:spcPts val="300"/>
              </a:spcBef>
              <a:spcAft>
                <a:spcPts val="300"/>
              </a:spcAft>
            </a:pPr>
            <a:r>
              <a:rPr lang="fr-CA" sz="950" dirty="0"/>
              <a:t>®/</a:t>
            </a:r>
            <a:r>
              <a:rPr lang="fr-CA" sz="950" baseline="30000" dirty="0"/>
              <a:t>MC</a:t>
            </a:r>
            <a:r>
              <a:rPr lang="fr-CA" sz="950" dirty="0"/>
              <a:t> Marque(s) de commerce de Banque Royale du Canada, utilisée(s) sous licence.</a:t>
            </a:r>
          </a:p>
          <a:p>
            <a:pPr>
              <a:spcBef>
                <a:spcPts val="300"/>
              </a:spcBef>
              <a:spcAft>
                <a:spcPts val="300"/>
              </a:spcAft>
            </a:pPr>
            <a:r>
              <a:rPr lang="fr-CA" sz="950" dirty="0"/>
              <a:t>© RBC Gestion mondiale d’actifs Inc., 2024</a:t>
            </a:r>
          </a:p>
          <a:p>
            <a:pPr>
              <a:spcBef>
                <a:spcPts val="0"/>
              </a:spcBef>
              <a:spcAft>
                <a:spcPts val="300"/>
              </a:spcAft>
            </a:pPr>
            <a:r>
              <a:rPr lang="fr-CA" sz="950" dirty="0"/>
              <a:t>Date de publication : 31 octobre 2024</a:t>
            </a:r>
          </a:p>
        </p:txBody>
      </p:sp>
      <p:sp>
        <p:nvSpPr>
          <p:cNvPr id="3" name="Slide Number Placeholder 2"/>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26</a:t>
            </a:fld>
            <a:endParaRPr lang="en-CA"/>
          </a:p>
        </p:txBody>
      </p:sp>
    </p:spTree>
    <p:extLst>
      <p:ext uri="{BB962C8B-B14F-4D97-AF65-F5344CB8AC3E}">
        <p14:creationId xmlns:p14="http://schemas.microsoft.com/office/powerpoint/2010/main" val="92484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222A61-6E1F-280C-AA0F-9397ED573D2C}"/>
              </a:ext>
            </a:extLst>
          </p:cNvPr>
          <p:cNvSpPr>
            <a:spLocks noGrp="1"/>
          </p:cNvSpPr>
          <p:nvPr>
            <p:ph type="sldNum" sz="quarter" idx="12"/>
          </p:nvPr>
        </p:nvSpPr>
        <p:spPr/>
        <p:txBody>
          <a:bodyPr/>
          <a:lstStyle/>
          <a:p>
            <a:fld id="{00D53123-EF31-4C08-A865-932FC064F9C8}" type="slidenum">
              <a:rPr lang="en-CA" smtClean="0"/>
              <a:pPr/>
              <a:t>3</a:t>
            </a:fld>
            <a:endParaRPr lang="en-CA"/>
          </a:p>
        </p:txBody>
      </p:sp>
      <p:sp>
        <p:nvSpPr>
          <p:cNvPr id="3" name="Title 2">
            <a:extLst>
              <a:ext uri="{FF2B5EF4-FFF2-40B4-BE49-F238E27FC236}">
                <a16:creationId xmlns:a16="http://schemas.microsoft.com/office/drawing/2014/main" id="{576C25FE-BDCA-B24A-D676-0FAEA13CAF64}"/>
              </a:ext>
            </a:extLst>
          </p:cNvPr>
          <p:cNvSpPr>
            <a:spLocks noGrp="1"/>
          </p:cNvSpPr>
          <p:nvPr>
            <p:ph type="title"/>
          </p:nvPr>
        </p:nvSpPr>
        <p:spPr/>
        <p:txBody>
          <a:bodyPr/>
          <a:lstStyle/>
          <a:p>
            <a:r>
              <a:rPr lang="fr-CA" dirty="0"/>
              <a:t>Le résultat des élections devrait réduire le degré élevé d’incertitude perçue</a:t>
            </a:r>
          </a:p>
        </p:txBody>
      </p:sp>
      <p:pic>
        <p:nvPicPr>
          <p:cNvPr id="5" name="Picture 4">
            <a:extLst>
              <a:ext uri="{FF2B5EF4-FFF2-40B4-BE49-F238E27FC236}">
                <a16:creationId xmlns:a16="http://schemas.microsoft.com/office/drawing/2014/main" id="{46C4563F-3334-BA06-C819-BC84F0D291BF}"/>
              </a:ext>
            </a:extLst>
          </p:cNvPr>
          <p:cNvPicPr>
            <a:picLocks noChangeAspect="1"/>
          </p:cNvPicPr>
          <p:nvPr/>
        </p:nvPicPr>
        <p:blipFill>
          <a:blip r:embed="rId3"/>
          <a:stretch>
            <a:fillRect/>
          </a:stretch>
        </p:blipFill>
        <p:spPr>
          <a:xfrm>
            <a:off x="1552823" y="1570667"/>
            <a:ext cx="9360697" cy="4376275"/>
          </a:xfrm>
          <a:prstGeom prst="rect">
            <a:avLst/>
          </a:prstGeom>
        </p:spPr>
      </p:pic>
    </p:spTree>
    <p:extLst>
      <p:ext uri="{BB962C8B-B14F-4D97-AF65-F5344CB8AC3E}">
        <p14:creationId xmlns:p14="http://schemas.microsoft.com/office/powerpoint/2010/main" val="106624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B8D389-DD61-0484-2B8E-2662FECFD270}"/>
              </a:ext>
            </a:extLst>
          </p:cNvPr>
          <p:cNvSpPr>
            <a:spLocks noGrp="1"/>
          </p:cNvSpPr>
          <p:nvPr>
            <p:ph type="sldNum" sz="quarter" idx="12"/>
          </p:nvPr>
        </p:nvSpPr>
        <p:spPr/>
        <p:txBody>
          <a:bodyPr/>
          <a:lstStyle/>
          <a:p>
            <a:fld id="{00D53123-EF31-4C08-A865-932FC064F9C8}" type="slidenum">
              <a:rPr lang="en-CA" smtClean="0"/>
              <a:t>4</a:t>
            </a:fld>
            <a:endParaRPr lang="en-CA"/>
          </a:p>
        </p:txBody>
      </p:sp>
      <p:sp>
        <p:nvSpPr>
          <p:cNvPr id="3" name="Title 2">
            <a:extLst>
              <a:ext uri="{FF2B5EF4-FFF2-40B4-BE49-F238E27FC236}">
                <a16:creationId xmlns:a16="http://schemas.microsoft.com/office/drawing/2014/main" id="{C8ED4DEB-E8B1-75BB-656B-D808E4D6AD5B}"/>
              </a:ext>
            </a:extLst>
          </p:cNvPr>
          <p:cNvSpPr>
            <a:spLocks noGrp="1"/>
          </p:cNvSpPr>
          <p:nvPr>
            <p:ph type="title"/>
          </p:nvPr>
        </p:nvSpPr>
        <p:spPr>
          <a:xfrm>
            <a:off x="685800" y="187656"/>
            <a:ext cx="10210800" cy="798046"/>
          </a:xfrm>
        </p:spPr>
        <p:txBody>
          <a:bodyPr/>
          <a:lstStyle/>
          <a:p>
            <a:r>
              <a:rPr lang="fr-CA" dirty="0"/>
              <a:t>Répercussions économiques de l’élection américaine</a:t>
            </a:r>
          </a:p>
        </p:txBody>
      </p:sp>
      <p:sp>
        <p:nvSpPr>
          <p:cNvPr id="9" name="Rectangle: Rounded Corners 8">
            <a:extLst>
              <a:ext uri="{FF2B5EF4-FFF2-40B4-BE49-F238E27FC236}">
                <a16:creationId xmlns:a16="http://schemas.microsoft.com/office/drawing/2014/main" id="{FE4578F3-3CF3-00BF-313C-41B85E281310}"/>
              </a:ext>
            </a:extLst>
          </p:cNvPr>
          <p:cNvSpPr/>
          <p:nvPr/>
        </p:nvSpPr>
        <p:spPr>
          <a:xfrm>
            <a:off x="9138072" y="2606613"/>
            <a:ext cx="2844000" cy="3142833"/>
          </a:xfrm>
          <a:prstGeom prst="round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1600" b="1" dirty="0">
                <a:solidFill>
                  <a:schemeClr val="tx1"/>
                </a:solidFill>
              </a:rPr>
              <a:t>Complications :</a:t>
            </a:r>
          </a:p>
          <a:p>
            <a:pPr marL="285750" indent="-285750">
              <a:spcBef>
                <a:spcPts val="600"/>
              </a:spcBef>
              <a:buFont typeface="Arial" panose="020B0604020202020204" pitchFamily="34" charset="0"/>
              <a:buChar char="•"/>
            </a:pPr>
            <a:r>
              <a:rPr lang="fr-CA" sz="1600" dirty="0">
                <a:solidFill>
                  <a:schemeClr val="tx1"/>
                </a:solidFill>
              </a:rPr>
              <a:t>Incertitude quant aux politiques qui seront adoptées</a:t>
            </a:r>
          </a:p>
          <a:p>
            <a:pPr marL="285750" indent="-285750">
              <a:spcBef>
                <a:spcPts val="600"/>
              </a:spcBef>
              <a:buFont typeface="Arial" panose="020B0604020202020204" pitchFamily="34" charset="0"/>
              <a:buChar char="•"/>
            </a:pPr>
            <a:r>
              <a:rPr lang="fr-CA" sz="1600" dirty="0">
                <a:solidFill>
                  <a:schemeClr val="tx1"/>
                </a:solidFill>
              </a:rPr>
              <a:t>Incertitude quant à leurs effets économiques </a:t>
            </a:r>
          </a:p>
          <a:p>
            <a:pPr marL="285750" indent="-285750">
              <a:spcBef>
                <a:spcPts val="600"/>
              </a:spcBef>
              <a:buFont typeface="Arial" panose="020B0604020202020204" pitchFamily="34" charset="0"/>
              <a:buChar char="•"/>
            </a:pPr>
            <a:r>
              <a:rPr lang="fr-CA" sz="1600" dirty="0">
                <a:solidFill>
                  <a:schemeClr val="tx1"/>
                </a:solidFill>
              </a:rPr>
              <a:t>Le balayage du Congrès stimulerait l’économie pour l’un ou l’autre des candidats</a:t>
            </a:r>
          </a:p>
          <a:p>
            <a:pPr marL="285750" indent="-285750">
              <a:buFont typeface="Arial" panose="020B0604020202020204" pitchFamily="34" charset="0"/>
              <a:buChar char="•"/>
            </a:pPr>
            <a:endParaRPr lang="en-US" sz="1600" dirty="0">
              <a:solidFill>
                <a:schemeClr val="tx1"/>
              </a:solidFill>
            </a:endParaRPr>
          </a:p>
          <a:p>
            <a:pPr marL="285750" indent="-285750" algn="ctr">
              <a:buFont typeface="Arial" panose="020B0604020202020204" pitchFamily="34" charset="0"/>
              <a:buChar char="•"/>
            </a:pPr>
            <a:endParaRPr lang="en-US" sz="1600" b="1" dirty="0">
              <a:solidFill>
                <a:schemeClr val="tx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2579834370"/>
              </p:ext>
            </p:extLst>
          </p:nvPr>
        </p:nvGraphicFramePr>
        <p:xfrm>
          <a:off x="685800" y="1479232"/>
          <a:ext cx="8198642" cy="4434840"/>
        </p:xfrm>
        <a:graphic>
          <a:graphicData uri="http://schemas.openxmlformats.org/drawingml/2006/table">
            <a:tbl>
              <a:tblPr/>
              <a:tblGrid>
                <a:gridCol w="1349194">
                  <a:extLst>
                    <a:ext uri="{9D8B030D-6E8A-4147-A177-3AD203B41FA5}">
                      <a16:colId xmlns:a16="http://schemas.microsoft.com/office/drawing/2014/main" val="4041542725"/>
                    </a:ext>
                  </a:extLst>
                </a:gridCol>
                <a:gridCol w="44450">
                  <a:extLst>
                    <a:ext uri="{9D8B030D-6E8A-4147-A177-3AD203B41FA5}">
                      <a16:colId xmlns:a16="http://schemas.microsoft.com/office/drawing/2014/main" val="3059457720"/>
                    </a:ext>
                  </a:extLst>
                </a:gridCol>
                <a:gridCol w="640323">
                  <a:extLst>
                    <a:ext uri="{9D8B030D-6E8A-4147-A177-3AD203B41FA5}">
                      <a16:colId xmlns:a16="http://schemas.microsoft.com/office/drawing/2014/main" val="360568947"/>
                    </a:ext>
                  </a:extLst>
                </a:gridCol>
                <a:gridCol w="640323">
                  <a:extLst>
                    <a:ext uri="{9D8B030D-6E8A-4147-A177-3AD203B41FA5}">
                      <a16:colId xmlns:a16="http://schemas.microsoft.com/office/drawing/2014/main" val="3428652553"/>
                    </a:ext>
                  </a:extLst>
                </a:gridCol>
                <a:gridCol w="100442">
                  <a:extLst>
                    <a:ext uri="{9D8B030D-6E8A-4147-A177-3AD203B41FA5}">
                      <a16:colId xmlns:a16="http://schemas.microsoft.com/office/drawing/2014/main" val="1141933085"/>
                    </a:ext>
                  </a:extLst>
                </a:gridCol>
                <a:gridCol w="640323">
                  <a:extLst>
                    <a:ext uri="{9D8B030D-6E8A-4147-A177-3AD203B41FA5}">
                      <a16:colId xmlns:a16="http://schemas.microsoft.com/office/drawing/2014/main" val="3686009139"/>
                    </a:ext>
                  </a:extLst>
                </a:gridCol>
                <a:gridCol w="640323">
                  <a:extLst>
                    <a:ext uri="{9D8B030D-6E8A-4147-A177-3AD203B41FA5}">
                      <a16:colId xmlns:a16="http://schemas.microsoft.com/office/drawing/2014/main" val="3256839177"/>
                    </a:ext>
                  </a:extLst>
                </a:gridCol>
                <a:gridCol w="100442">
                  <a:extLst>
                    <a:ext uri="{9D8B030D-6E8A-4147-A177-3AD203B41FA5}">
                      <a16:colId xmlns:a16="http://schemas.microsoft.com/office/drawing/2014/main" val="3945087460"/>
                    </a:ext>
                  </a:extLst>
                </a:gridCol>
                <a:gridCol w="640323">
                  <a:extLst>
                    <a:ext uri="{9D8B030D-6E8A-4147-A177-3AD203B41FA5}">
                      <a16:colId xmlns:a16="http://schemas.microsoft.com/office/drawing/2014/main" val="3511745139"/>
                    </a:ext>
                  </a:extLst>
                </a:gridCol>
                <a:gridCol w="640323">
                  <a:extLst>
                    <a:ext uri="{9D8B030D-6E8A-4147-A177-3AD203B41FA5}">
                      <a16:colId xmlns:a16="http://schemas.microsoft.com/office/drawing/2014/main" val="243979031"/>
                    </a:ext>
                  </a:extLst>
                </a:gridCol>
                <a:gridCol w="100442">
                  <a:extLst>
                    <a:ext uri="{9D8B030D-6E8A-4147-A177-3AD203B41FA5}">
                      <a16:colId xmlns:a16="http://schemas.microsoft.com/office/drawing/2014/main" val="714221008"/>
                    </a:ext>
                  </a:extLst>
                </a:gridCol>
                <a:gridCol w="640323">
                  <a:extLst>
                    <a:ext uri="{9D8B030D-6E8A-4147-A177-3AD203B41FA5}">
                      <a16:colId xmlns:a16="http://schemas.microsoft.com/office/drawing/2014/main" val="1069919228"/>
                    </a:ext>
                  </a:extLst>
                </a:gridCol>
                <a:gridCol w="640323">
                  <a:extLst>
                    <a:ext uri="{9D8B030D-6E8A-4147-A177-3AD203B41FA5}">
                      <a16:colId xmlns:a16="http://schemas.microsoft.com/office/drawing/2014/main" val="1120751412"/>
                    </a:ext>
                  </a:extLst>
                </a:gridCol>
                <a:gridCol w="100442">
                  <a:extLst>
                    <a:ext uri="{9D8B030D-6E8A-4147-A177-3AD203B41FA5}">
                      <a16:colId xmlns:a16="http://schemas.microsoft.com/office/drawing/2014/main" val="1622952702"/>
                    </a:ext>
                  </a:extLst>
                </a:gridCol>
                <a:gridCol w="640323">
                  <a:extLst>
                    <a:ext uri="{9D8B030D-6E8A-4147-A177-3AD203B41FA5}">
                      <a16:colId xmlns:a16="http://schemas.microsoft.com/office/drawing/2014/main" val="2501887286"/>
                    </a:ext>
                  </a:extLst>
                </a:gridCol>
                <a:gridCol w="640323">
                  <a:extLst>
                    <a:ext uri="{9D8B030D-6E8A-4147-A177-3AD203B41FA5}">
                      <a16:colId xmlns:a16="http://schemas.microsoft.com/office/drawing/2014/main" val="1188483267"/>
                    </a:ext>
                  </a:extLst>
                </a:gridCol>
              </a:tblGrid>
              <a:tr h="200025">
                <a:tc gridSpan="6">
                  <a:txBody>
                    <a:bodyPr/>
                    <a:lstStyle/>
                    <a:p>
                      <a:pPr algn="l" fontAlgn="b"/>
                      <a:r>
                        <a:rPr lang="fr-CA" sz="1200" b="1" i="0" u="none" strike="noStrike">
                          <a:solidFill>
                            <a:srgbClr val="000000"/>
                          </a:solidFill>
                          <a:effectLst/>
                          <a:latin typeface="Arial" panose="020B0604020202020204" pitchFamily="34" charset="0"/>
                        </a:rPr>
                        <a:t>Programme électoral de Trump et de Harris</a:t>
                      </a:r>
                    </a:p>
                  </a:txBody>
                  <a:tcPr marL="9525" marR="9525" marT="9525" marB="0" anchor="b">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41759017"/>
                  </a:ext>
                </a:extLst>
              </a:tr>
              <a:tr h="128905">
                <a:tc>
                  <a:txBody>
                    <a:bodyPr/>
                    <a:lstStyle/>
                    <a:p>
                      <a:pPr algn="l" rtl="0" fontAlgn="b"/>
                      <a:endParaRPr lang="fr-CA" sz="12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2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28894243"/>
                  </a:ext>
                </a:extLst>
              </a:tr>
              <a:tr h="138430">
                <a:tc>
                  <a:txBody>
                    <a:bodyPr/>
                    <a:lstStyle/>
                    <a:p>
                      <a:pPr algn="l" rtl="0" fontAlgn="b"/>
                      <a:endParaRPr lang="fr-CA" sz="12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2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ctr" fontAlgn="ctr"/>
                      <a:r>
                        <a:rPr lang="fr-CA" sz="1000" b="1" i="0" u="none" strike="noStrike">
                          <a:solidFill>
                            <a:srgbClr val="000000"/>
                          </a:solidFill>
                          <a:effectLst/>
                          <a:latin typeface="Arial" panose="020B0604020202020204" pitchFamily="34" charset="0"/>
                        </a:rPr>
                        <a:t>Court terme</a:t>
                      </a:r>
                    </a:p>
                  </a:txBody>
                  <a:tcPr marL="9525" marR="9525" marT="9525" marB="0" anchor="ctr">
                    <a:lnL>
                      <a:noFill/>
                    </a:lnL>
                    <a:lnR>
                      <a:noFill/>
                    </a:lnR>
                    <a:lnT>
                      <a:noFill/>
                    </a:lnT>
                    <a:lnB>
                      <a:noFill/>
                    </a:lnB>
                  </a:tcPr>
                </a:tc>
                <a:tc hMerge="1">
                  <a:txBody>
                    <a:bodyPr/>
                    <a:lstStyle/>
                    <a:p>
                      <a:endParaRPr lang="en-CA"/>
                    </a:p>
                  </a:txBody>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2">
                  <a:txBody>
                    <a:bodyPr/>
                    <a:lstStyle/>
                    <a:p>
                      <a:pPr algn="ctr" fontAlgn="ctr"/>
                      <a:r>
                        <a:rPr lang="fr-CA" sz="1000" b="1" i="0" u="none" strike="noStrike">
                          <a:solidFill>
                            <a:srgbClr val="000000"/>
                          </a:solidFill>
                          <a:effectLst/>
                          <a:latin typeface="Arial" panose="020B0604020202020204" pitchFamily="34" charset="0"/>
                        </a:rPr>
                        <a:t>Moyen terme</a:t>
                      </a:r>
                    </a:p>
                  </a:txBody>
                  <a:tcPr marL="9525" marR="9525" marT="9525" marB="0" anchor="ctr">
                    <a:lnL>
                      <a:noFill/>
                    </a:lnL>
                    <a:lnR>
                      <a:noFill/>
                    </a:lnR>
                    <a:lnT>
                      <a:noFill/>
                    </a:lnT>
                    <a:lnB>
                      <a:noFill/>
                    </a:lnB>
                  </a:tcPr>
                </a:tc>
                <a:tc hMerge="1">
                  <a:txBody>
                    <a:bodyPr/>
                    <a:lstStyle/>
                    <a:p>
                      <a:endParaRPr lang="en-CA"/>
                    </a:p>
                  </a:txBody>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2">
                  <a:txBody>
                    <a:bodyPr/>
                    <a:lstStyle/>
                    <a:p>
                      <a:pPr algn="ctr" fontAlgn="ctr"/>
                      <a:r>
                        <a:rPr lang="fr-CA" sz="1000" b="1" i="0" u="none" strike="noStrike">
                          <a:solidFill>
                            <a:srgbClr val="000000"/>
                          </a:solidFill>
                          <a:effectLst/>
                          <a:latin typeface="Arial" panose="020B0604020202020204" pitchFamily="34" charset="0"/>
                        </a:rPr>
                        <a:t>Inflation</a:t>
                      </a:r>
                    </a:p>
                  </a:txBody>
                  <a:tcPr marL="9525" marR="9525" marT="9525" marB="0" anchor="ctr">
                    <a:lnL>
                      <a:noFill/>
                    </a:lnL>
                    <a:lnR>
                      <a:noFill/>
                    </a:lnR>
                    <a:lnT>
                      <a:noFill/>
                    </a:lnT>
                    <a:lnB>
                      <a:noFill/>
                    </a:lnB>
                  </a:tcPr>
                </a:tc>
                <a:tc hMerge="1">
                  <a:txBody>
                    <a:bodyPr/>
                    <a:lstStyle/>
                    <a:p>
                      <a:endParaRPr lang="en-CA"/>
                    </a:p>
                  </a:txBody>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2">
                  <a:txBody>
                    <a:bodyPr/>
                    <a:lstStyle/>
                    <a:p>
                      <a:pPr algn="ctr" fontAlgn="ctr"/>
                      <a:r>
                        <a:rPr lang="fr-CA" sz="1000" b="1" i="0" u="none" strike="noStrike">
                          <a:solidFill>
                            <a:srgbClr val="000000"/>
                          </a:solidFill>
                          <a:effectLst/>
                          <a:latin typeface="Arial" panose="020B0604020202020204" pitchFamily="34" charset="0"/>
                        </a:rPr>
                        <a:t>Actions</a:t>
                      </a:r>
                    </a:p>
                  </a:txBody>
                  <a:tcPr marL="9525" marR="9525" marT="9525" marB="0" anchor="ctr">
                    <a:lnL>
                      <a:noFill/>
                    </a:lnL>
                    <a:lnR>
                      <a:noFill/>
                    </a:lnR>
                    <a:lnT>
                      <a:noFill/>
                    </a:lnT>
                    <a:lnB>
                      <a:noFill/>
                    </a:lnB>
                  </a:tcPr>
                </a:tc>
                <a:tc hMerge="1">
                  <a:txBody>
                    <a:bodyPr/>
                    <a:lstStyle/>
                    <a:p>
                      <a:endParaRPr lang="en-CA"/>
                    </a:p>
                  </a:txBody>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gridSpan="2">
                  <a:txBody>
                    <a:bodyPr/>
                    <a:lstStyle/>
                    <a:p>
                      <a:pPr algn="ctr" fontAlgn="ctr"/>
                      <a:r>
                        <a:rPr lang="fr-CA" sz="1000" b="1" i="0" u="none" strike="noStrike">
                          <a:solidFill>
                            <a:srgbClr val="000000"/>
                          </a:solidFill>
                          <a:effectLst/>
                          <a:latin typeface="Arial" panose="020B0604020202020204" pitchFamily="34" charset="0"/>
                        </a:rPr>
                        <a:t>Obligations</a:t>
                      </a:r>
                    </a:p>
                  </a:txBody>
                  <a:tcPr marL="9525" marR="9525" marT="9525" marB="0" anchor="ctr">
                    <a:lnL>
                      <a:noFill/>
                    </a:lnL>
                    <a:lnR>
                      <a:noFill/>
                    </a:lnR>
                    <a:lnT>
                      <a:noFill/>
                    </a:lnT>
                    <a:lnB>
                      <a:noFill/>
                    </a:lnB>
                  </a:tcPr>
                </a:tc>
                <a:tc hMerge="1">
                  <a:txBody>
                    <a:bodyPr/>
                    <a:lstStyle/>
                    <a:p>
                      <a:endParaRPr lang="en-CA"/>
                    </a:p>
                  </a:txBody>
                  <a:tcPr/>
                </a:tc>
                <a:extLst>
                  <a:ext uri="{0D108BD9-81ED-4DB2-BD59-A6C34878D82A}">
                    <a16:rowId xmlns:a16="http://schemas.microsoft.com/office/drawing/2014/main" val="922313523"/>
                  </a:ext>
                </a:extLst>
              </a:tr>
              <a:tr h="138430">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ctr" fontAlgn="b"/>
                      <a:r>
                        <a:rPr lang="fr-CA" sz="1000" b="1" i="0" u="none" strike="noStrike">
                          <a:solidFill>
                            <a:srgbClr val="000000"/>
                          </a:solidFill>
                          <a:effectLst/>
                          <a:latin typeface="Arial" panose="020B0604020202020204" pitchFamily="34" charset="0"/>
                        </a:rPr>
                        <a:t>économie</a:t>
                      </a:r>
                    </a:p>
                  </a:txBody>
                  <a:tcPr marL="9525" marR="9525" marT="9525" marB="0" anchor="b">
                    <a:lnL>
                      <a:noFill/>
                    </a:lnL>
                    <a:lnR>
                      <a:noFill/>
                    </a:lnR>
                    <a:lnT>
                      <a:noFill/>
                    </a:lnT>
                    <a:lnB>
                      <a:noFill/>
                    </a:lnB>
                  </a:tcPr>
                </a:tc>
                <a:tc hMerge="1">
                  <a:txBody>
                    <a:bodyPr/>
                    <a:lstStyle/>
                    <a:p>
                      <a:endParaRPr lang="en-CA"/>
                    </a:p>
                  </a:txBody>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ctr" fontAlgn="b"/>
                      <a:r>
                        <a:rPr lang="fr-CA" sz="1000" b="1" i="0" u="none" strike="noStrike">
                          <a:solidFill>
                            <a:srgbClr val="000000"/>
                          </a:solidFill>
                          <a:effectLst/>
                          <a:latin typeface="Arial" panose="020B0604020202020204" pitchFamily="34" charset="0"/>
                        </a:rPr>
                        <a:t>économie</a:t>
                      </a:r>
                    </a:p>
                  </a:txBody>
                  <a:tcPr marL="9525" marR="9525" marT="9525" marB="0" anchor="b">
                    <a:lnL>
                      <a:noFill/>
                    </a:lnL>
                    <a:lnR>
                      <a:noFill/>
                    </a:lnR>
                    <a:lnT>
                      <a:noFill/>
                    </a:lnT>
                    <a:lnB>
                      <a:noFill/>
                    </a:lnB>
                  </a:tcPr>
                </a:tc>
                <a:tc hMerge="1">
                  <a:txBody>
                    <a:bodyPr/>
                    <a:lstStyle/>
                    <a:p>
                      <a:endParaRPr lang="en-CA"/>
                    </a:p>
                  </a:txBody>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ctr" fontAlgn="b"/>
                      <a:r>
                        <a:rPr lang="fr-CA" sz="900" b="0" i="1" u="none" strike="noStrike">
                          <a:solidFill>
                            <a:srgbClr val="000000"/>
                          </a:solidFill>
                          <a:effectLst/>
                          <a:latin typeface="Arial" panose="020B0604020202020204" pitchFamily="34" charset="0"/>
                        </a:rPr>
                        <a:t>(+ signifie plus élevé)</a:t>
                      </a:r>
                    </a:p>
                  </a:txBody>
                  <a:tcPr marL="9525" marR="9525" marT="9525" marB="0" anchor="b">
                    <a:lnL>
                      <a:noFill/>
                    </a:lnL>
                    <a:lnR>
                      <a:noFill/>
                    </a:lnR>
                    <a:lnT>
                      <a:noFill/>
                    </a:lnT>
                    <a:lnB>
                      <a:noFill/>
                    </a:lnB>
                  </a:tcPr>
                </a:tc>
                <a:tc hMerge="1">
                  <a:txBody>
                    <a:bodyPr/>
                    <a:lstStyle/>
                    <a:p>
                      <a:endParaRPr lang="en-CA"/>
                    </a:p>
                  </a:txBody>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hMerge="1">
                  <a:txBody>
                    <a:bodyPr/>
                    <a:lstStyle/>
                    <a:p>
                      <a:endParaRPr lang="en-CA"/>
                    </a:p>
                  </a:txBody>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2">
                  <a:txBody>
                    <a:bodyPr/>
                    <a:lstStyle/>
                    <a:p>
                      <a:pPr algn="ctr" fontAlgn="b"/>
                      <a:r>
                        <a:rPr lang="fr-CA" sz="900" b="0" i="1" u="none" strike="noStrike">
                          <a:solidFill>
                            <a:srgbClr val="000000"/>
                          </a:solidFill>
                          <a:effectLst/>
                          <a:latin typeface="Arial" panose="020B0604020202020204" pitchFamily="34" charset="0"/>
                        </a:rPr>
                        <a:t>(prix, et non rendement en revenu)</a:t>
                      </a:r>
                    </a:p>
                  </a:txBody>
                  <a:tcPr marL="9525" marR="9525" marT="9525" marB="0" anchor="b">
                    <a:lnL>
                      <a:noFill/>
                    </a:lnL>
                    <a:lnR>
                      <a:noFill/>
                    </a:lnR>
                    <a:lnT>
                      <a:noFill/>
                    </a:lnT>
                    <a:lnB>
                      <a:noFill/>
                    </a:lnB>
                  </a:tcPr>
                </a:tc>
                <a:tc hMerge="1">
                  <a:txBody>
                    <a:bodyPr/>
                    <a:lstStyle/>
                    <a:p>
                      <a:endParaRPr lang="en-CA"/>
                    </a:p>
                  </a:txBody>
                  <a:tcPr/>
                </a:tc>
                <a:extLst>
                  <a:ext uri="{0D108BD9-81ED-4DB2-BD59-A6C34878D82A}">
                    <a16:rowId xmlns:a16="http://schemas.microsoft.com/office/drawing/2014/main" val="1227049300"/>
                  </a:ext>
                </a:extLst>
              </a:tr>
              <a:tr h="0">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64731336"/>
                  </a:ext>
                </a:extLst>
              </a:tr>
              <a:tr h="161925">
                <a:tc>
                  <a:txBody>
                    <a:bodyPr/>
                    <a:lstStyle/>
                    <a:p>
                      <a:pPr algn="r" fontAlgn="ctr"/>
                      <a:r>
                        <a:rPr lang="fr-CA" sz="1000" b="1" i="0" u="none" strike="noStrike">
                          <a:solidFill>
                            <a:srgbClr val="000000"/>
                          </a:solidFill>
                          <a:effectLst/>
                          <a:latin typeface="Arial" panose="020B0604020202020204" pitchFamily="34" charset="0"/>
                        </a:rPr>
                        <a:t>Risques liés aux politiques</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000" b="1" i="0" u="none" strike="noStrike">
                          <a:solidFill>
                            <a:srgbClr val="FFFFFF"/>
                          </a:solidFill>
                          <a:effectLst/>
                          <a:latin typeface="Arial" panose="020B0604020202020204" pitchFamily="34" charset="0"/>
                        </a:rPr>
                        <a:t>Trump</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ctr" fontAlgn="ctr"/>
                      <a:r>
                        <a:rPr lang="fr-CA" sz="1000" b="1" i="0" u="none" strike="noStrike">
                          <a:solidFill>
                            <a:srgbClr val="FFFFFF"/>
                          </a:solidFill>
                          <a:effectLst/>
                          <a:latin typeface="Arial" panose="020B0604020202020204" pitchFamily="34" charset="0"/>
                        </a:rPr>
                        <a:t>Harris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3168"/>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FFFFFF"/>
                          </a:solidFill>
                          <a:effectLst/>
                          <a:latin typeface="Arial" panose="020B0604020202020204" pitchFamily="34" charset="0"/>
                        </a:rPr>
                        <a:t>Trump</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ctr" fontAlgn="ctr"/>
                      <a:r>
                        <a:rPr lang="fr-CA" sz="1000" b="1" i="0" u="none" strike="noStrike">
                          <a:solidFill>
                            <a:srgbClr val="FFFFFF"/>
                          </a:solidFill>
                          <a:effectLst/>
                          <a:latin typeface="Arial" panose="020B0604020202020204" pitchFamily="34" charset="0"/>
                        </a:rPr>
                        <a:t>Harris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3168"/>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FFFFFF"/>
                          </a:solidFill>
                          <a:effectLst/>
                          <a:latin typeface="Arial" panose="020B0604020202020204" pitchFamily="34" charset="0"/>
                        </a:rPr>
                        <a:t>Trump</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ctr" fontAlgn="ctr"/>
                      <a:r>
                        <a:rPr lang="fr-CA" sz="1000" b="1" i="0" u="none" strike="noStrike">
                          <a:solidFill>
                            <a:srgbClr val="FFFFFF"/>
                          </a:solidFill>
                          <a:effectLst/>
                          <a:latin typeface="Arial" panose="020B0604020202020204" pitchFamily="34" charset="0"/>
                        </a:rPr>
                        <a:t>Harris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3168"/>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FFFFFF"/>
                          </a:solidFill>
                          <a:effectLst/>
                          <a:latin typeface="Arial" panose="020B0604020202020204" pitchFamily="34" charset="0"/>
                        </a:rPr>
                        <a:t>Trump</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ctr" fontAlgn="ctr"/>
                      <a:r>
                        <a:rPr lang="fr-CA" sz="1000" b="1" i="0" u="none" strike="noStrike">
                          <a:solidFill>
                            <a:srgbClr val="FFFFFF"/>
                          </a:solidFill>
                          <a:effectLst/>
                          <a:latin typeface="Arial" panose="020B0604020202020204" pitchFamily="34" charset="0"/>
                        </a:rPr>
                        <a:t>Harris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3168"/>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FFFFFF"/>
                          </a:solidFill>
                          <a:effectLst/>
                          <a:latin typeface="Arial" panose="020B0604020202020204" pitchFamily="34" charset="0"/>
                        </a:rPr>
                        <a:t>Trump</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ctr" fontAlgn="ctr"/>
                      <a:r>
                        <a:rPr lang="fr-CA" sz="1000" b="1" i="0" u="none" strike="noStrike">
                          <a:solidFill>
                            <a:srgbClr val="FFFFFF"/>
                          </a:solidFill>
                          <a:effectLst/>
                          <a:latin typeface="Arial" panose="020B0604020202020204" pitchFamily="34" charset="0"/>
                        </a:rPr>
                        <a:t>Harris</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003168"/>
                    </a:solidFill>
                  </a:tcPr>
                </a:tc>
                <a:extLst>
                  <a:ext uri="{0D108BD9-81ED-4DB2-BD59-A6C34878D82A}">
                    <a16:rowId xmlns:a16="http://schemas.microsoft.com/office/drawing/2014/main" val="96132063"/>
                  </a:ext>
                </a:extLst>
              </a:tr>
              <a:tr h="0">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b"/>
                      <a:r>
                        <a:rPr lang="fr-CA"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12317051"/>
                  </a:ext>
                </a:extLst>
              </a:tr>
              <a:tr h="252730">
                <a:tc>
                  <a:txBody>
                    <a:bodyPr/>
                    <a:lstStyle/>
                    <a:p>
                      <a:pPr algn="r" fontAlgn="ctr"/>
                      <a:r>
                        <a:rPr lang="fr-CA" sz="1000" b="1" i="0" u="none" strike="noStrike">
                          <a:solidFill>
                            <a:srgbClr val="000000"/>
                          </a:solidFill>
                          <a:effectLst/>
                          <a:latin typeface="Arial" panose="020B0604020202020204" pitchFamily="34" charset="0"/>
                        </a:rPr>
                        <a:t>Effet global</a:t>
                      </a:r>
                    </a:p>
                  </a:txBody>
                  <a:tcPr marL="9525" marR="9525" marT="9525" marB="0" anchor="ctr">
                    <a:lnL>
                      <a:noFill/>
                    </a:lnL>
                    <a:lnR>
                      <a:noFill/>
                    </a:lnR>
                    <a:lnT>
                      <a:noFill/>
                    </a:lnT>
                    <a:lnB>
                      <a:noFill/>
                    </a:lnB>
                    <a:solidFill>
                      <a:srgbClr val="FFFF00"/>
                    </a:solidFill>
                  </a:tcPr>
                </a:tc>
                <a:tc>
                  <a:txBody>
                    <a:bodyPr/>
                    <a:lstStyle/>
                    <a:p>
                      <a:pPr algn="r" fontAlgn="b"/>
                      <a:r>
                        <a:rPr lang="fr-CA" sz="1000" b="1" i="0" u="none" strike="noStrike">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fr-CA" sz="1000" b="1"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600" b="1"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1"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1"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1"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1"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600" b="1"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fr-CA" sz="1600" b="1"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1"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3291069825"/>
                  </a:ext>
                </a:extLst>
              </a:tr>
              <a:tr h="69215">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ctr"/>
                      <a:endParaRPr lang="fr-CA" sz="10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CA" sz="10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57042760"/>
                  </a:ext>
                </a:extLst>
              </a:tr>
              <a:tr h="252730">
                <a:tc>
                  <a:txBody>
                    <a:bodyPr/>
                    <a:lstStyle/>
                    <a:p>
                      <a:pPr algn="r" fontAlgn="ctr"/>
                      <a:r>
                        <a:rPr lang="fr-CA" sz="1000" b="1" i="0" u="none" strike="noStrike" dirty="0">
                          <a:solidFill>
                            <a:srgbClr val="000000"/>
                          </a:solidFill>
                          <a:effectLst/>
                          <a:latin typeface="Arial" panose="020B0604020202020204" pitchFamily="34" charset="0"/>
                        </a:rPr>
                        <a:t>Droits de douane</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3046725252"/>
                  </a:ext>
                </a:extLst>
              </a:tr>
              <a:tr h="252730">
                <a:tc>
                  <a:txBody>
                    <a:bodyPr/>
                    <a:lstStyle/>
                    <a:p>
                      <a:pPr algn="r" fontAlgn="ctr"/>
                      <a:r>
                        <a:rPr lang="fr-CA" sz="1000" b="1" i="0" u="none" strike="noStrike">
                          <a:solidFill>
                            <a:srgbClr val="000000"/>
                          </a:solidFill>
                          <a:effectLst/>
                          <a:latin typeface="Arial" panose="020B0604020202020204" pitchFamily="34" charset="0"/>
                        </a:rPr>
                        <a:t>Immigration</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2545482059"/>
                  </a:ext>
                </a:extLst>
              </a:tr>
              <a:tr h="252730">
                <a:tc>
                  <a:txBody>
                    <a:bodyPr/>
                    <a:lstStyle/>
                    <a:p>
                      <a:pPr algn="r" fontAlgn="ctr"/>
                      <a:r>
                        <a:rPr lang="fr-CA" sz="1000" b="1" i="0" u="none" strike="noStrike">
                          <a:solidFill>
                            <a:srgbClr val="000000"/>
                          </a:solidFill>
                          <a:effectLst/>
                          <a:latin typeface="Arial" panose="020B0604020202020204" pitchFamily="34" charset="0"/>
                        </a:rPr>
                        <a:t>Réglementation</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333415836"/>
                  </a:ext>
                </a:extLst>
              </a:tr>
              <a:tr h="252730">
                <a:tc>
                  <a:txBody>
                    <a:bodyPr/>
                    <a:lstStyle/>
                    <a:p>
                      <a:pPr algn="r" fontAlgn="ctr"/>
                      <a:r>
                        <a:rPr lang="fr-CA" sz="1000" b="1" i="0" u="none" strike="noStrike">
                          <a:solidFill>
                            <a:srgbClr val="000000"/>
                          </a:solidFill>
                          <a:effectLst/>
                          <a:latin typeface="Arial" panose="020B0604020202020204" pitchFamily="34" charset="0"/>
                        </a:rPr>
                        <a:t>Politique pétrolière</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1918719600"/>
                  </a:ext>
                </a:extLst>
              </a:tr>
              <a:tr h="252730">
                <a:tc>
                  <a:txBody>
                    <a:bodyPr/>
                    <a:lstStyle/>
                    <a:p>
                      <a:pPr algn="r" fontAlgn="ctr"/>
                      <a:r>
                        <a:rPr lang="fr-CA" sz="1000" b="1" i="0" u="none" strike="noStrike">
                          <a:solidFill>
                            <a:srgbClr val="000000"/>
                          </a:solidFill>
                          <a:effectLst/>
                          <a:latin typeface="Arial" panose="020B0604020202020204" pitchFamily="34" charset="0"/>
                        </a:rPr>
                        <a:t>Impôts</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570946911"/>
                  </a:ext>
                </a:extLst>
              </a:tr>
              <a:tr h="252730">
                <a:tc>
                  <a:txBody>
                    <a:bodyPr/>
                    <a:lstStyle/>
                    <a:p>
                      <a:pPr algn="r" fontAlgn="ctr"/>
                      <a:r>
                        <a:rPr lang="fr-CA" sz="1000" b="1" i="0" u="none" strike="noStrike">
                          <a:solidFill>
                            <a:srgbClr val="000000"/>
                          </a:solidFill>
                          <a:effectLst/>
                          <a:latin typeface="Arial" panose="020B0604020202020204" pitchFamily="34" charset="0"/>
                        </a:rPr>
                        <a:t>Esprits animaux</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3930700712"/>
                  </a:ext>
                </a:extLst>
              </a:tr>
              <a:tr h="252730">
                <a:tc>
                  <a:txBody>
                    <a:bodyPr/>
                    <a:lstStyle/>
                    <a:p>
                      <a:pPr algn="r" fontAlgn="ctr"/>
                      <a:r>
                        <a:rPr lang="fr-CA" sz="1000" b="1" i="0" u="none" strike="noStrike">
                          <a:solidFill>
                            <a:srgbClr val="000000"/>
                          </a:solidFill>
                          <a:effectLst/>
                          <a:latin typeface="Arial" panose="020B0604020202020204" pitchFamily="34" charset="0"/>
                        </a:rPr>
                        <a:t>Dépenses publiques</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707077408"/>
                  </a:ext>
                </a:extLst>
              </a:tr>
              <a:tr h="252730">
                <a:tc>
                  <a:txBody>
                    <a:bodyPr/>
                    <a:lstStyle/>
                    <a:p>
                      <a:pPr algn="r" fontAlgn="ctr"/>
                      <a:r>
                        <a:rPr lang="fr-CA" sz="1000" b="1" i="0" u="none" strike="noStrike">
                          <a:solidFill>
                            <a:srgbClr val="000000"/>
                          </a:solidFill>
                          <a:effectLst/>
                          <a:latin typeface="Arial" panose="020B0604020202020204" pitchFamily="34" charset="0"/>
                        </a:rPr>
                        <a:t>Service de la dette</a:t>
                      </a:r>
                    </a:p>
                  </a:txBody>
                  <a:tcPr marL="9525" marR="9525" marT="9525" marB="0" anchor="ctr">
                    <a:lnL>
                      <a:noFill/>
                    </a:lnL>
                    <a:lnR>
                      <a:noFill/>
                    </a:lnR>
                    <a:lnT>
                      <a:noFill/>
                    </a:lnT>
                    <a:lnB>
                      <a:noFill/>
                    </a:lnB>
                  </a:tcPr>
                </a:tc>
                <a:tc>
                  <a:txBody>
                    <a:bodyPr/>
                    <a:lstStyle/>
                    <a:p>
                      <a:pPr algn="l" rtl="0" fontAlgn="b"/>
                      <a:endParaRPr lang="fr-CA" sz="10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s. 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fr-CA" sz="1000" b="0" i="0" u="none" strike="noStrike">
                          <a:solidFill>
                            <a:srgbClr val="000000"/>
                          </a:solidFill>
                          <a:effectLst/>
                          <a:latin typeface="Arial" panose="020B0604020202020204" pitchFamily="34" charset="0"/>
                        </a:rPr>
                        <a:t>s. o.</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000" b="0" i="0" u="none" strike="noStrike">
                          <a:solidFill>
                            <a:srgbClr val="000000"/>
                          </a:solidFill>
                          <a:effectLst/>
                          <a:latin typeface="Arial" panose="020B0604020202020204" pitchFamily="34" charset="0"/>
                        </a:rPr>
                        <a:t>s. 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ctr" fontAlgn="ctr"/>
                      <a:r>
                        <a:rPr lang="fr-CA" sz="1000" b="0" i="0" u="none" strike="noStrike">
                          <a:solidFill>
                            <a:srgbClr val="000000"/>
                          </a:solidFill>
                          <a:effectLst/>
                          <a:latin typeface="Arial" panose="020B0604020202020204" pitchFamily="34" charset="0"/>
                        </a:rPr>
                        <a:t>s. o.</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8AA"/>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tc>
                  <a:txBody>
                    <a:bodyPr/>
                    <a:lstStyle/>
                    <a:p>
                      <a:pPr algn="l" rtl="0" fontAlgn="ctr"/>
                      <a:endParaRPr lang="fr-CA"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CA" sz="1600" b="0" i="0" u="none" strike="noStrike">
                          <a:solidFill>
                            <a:srgbClr val="000000"/>
                          </a:solidFill>
                          <a:effectLst/>
                          <a:latin typeface="Arial" panose="020B0604020202020204" pitchFamily="34" charset="0"/>
                        </a:rPr>
                        <a:t>+</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fr-CA" sz="1000" b="0" i="0" u="none" strike="noStrike">
                          <a:solidFill>
                            <a:srgbClr val="000000"/>
                          </a:solidFill>
                          <a:effectLst/>
                          <a:latin typeface="Arial" panose="020B0604020202020204" pitchFamily="34" charset="0"/>
                        </a:rPr>
                        <a:t>neutre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D3FF"/>
                    </a:solidFill>
                  </a:tcPr>
                </a:tc>
                <a:extLst>
                  <a:ext uri="{0D108BD9-81ED-4DB2-BD59-A6C34878D82A}">
                    <a16:rowId xmlns:a16="http://schemas.microsoft.com/office/drawing/2014/main" val="3962025466"/>
                  </a:ext>
                </a:extLst>
              </a:tr>
              <a:tr h="69215">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221952179"/>
                  </a:ext>
                </a:extLst>
              </a:tr>
              <a:tr h="138430">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l" fontAlgn="t"/>
                      <a:r>
                        <a:rPr lang="fr-CA" sz="800" b="0" i="0" u="none" strike="noStrike">
                          <a:solidFill>
                            <a:srgbClr val="000000"/>
                          </a:solidFill>
                          <a:effectLst/>
                          <a:latin typeface="Arial" panose="020B0604020202020204" pitchFamily="34" charset="0"/>
                        </a:rPr>
                        <a:t>Nota : Estimation de l’incidence au 4 octobre 2024. Source : RBC GMA.</a:t>
                      </a:r>
                    </a:p>
                  </a:txBody>
                  <a:tcPr marL="9525" marR="9525" marT="9525" marB="0">
                    <a:lnL>
                      <a:noFill/>
                    </a:lnL>
                    <a:lnR>
                      <a:noFill/>
                    </a:lnR>
                    <a:lnT>
                      <a:noFill/>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01126901"/>
                  </a:ext>
                </a:extLst>
              </a:tr>
              <a:tr h="161925">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rtl="0" fontAlgn="b"/>
                      <a:endParaRPr lang="fr-CA" sz="10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47312285"/>
                  </a:ext>
                </a:extLst>
              </a:tr>
            </a:tbl>
          </a:graphicData>
        </a:graphic>
      </p:graphicFrame>
    </p:spTree>
    <p:extLst>
      <p:ext uri="{BB962C8B-B14F-4D97-AF65-F5344CB8AC3E}">
        <p14:creationId xmlns:p14="http://schemas.microsoft.com/office/powerpoint/2010/main" val="238376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4D38D-56D0-0EEF-47A4-D6E7A473569B}"/>
              </a:ext>
            </a:extLst>
          </p:cNvPr>
          <p:cNvSpPr>
            <a:spLocks noGrp="1"/>
          </p:cNvSpPr>
          <p:nvPr>
            <p:ph type="sldNum" sz="quarter" idx="12"/>
          </p:nvPr>
        </p:nvSpPr>
        <p:spPr/>
        <p:txBody>
          <a:bodyPr/>
          <a:lstStyle/>
          <a:p>
            <a:fld id="{00D53123-EF31-4C08-A865-932FC064F9C8}" type="slidenum">
              <a:rPr lang="en-CA" smtClean="0"/>
              <a:pPr/>
              <a:t>5</a:t>
            </a:fld>
            <a:endParaRPr lang="en-CA"/>
          </a:p>
        </p:txBody>
      </p:sp>
      <p:sp>
        <p:nvSpPr>
          <p:cNvPr id="3" name="Title 2">
            <a:extLst>
              <a:ext uri="{FF2B5EF4-FFF2-40B4-BE49-F238E27FC236}">
                <a16:creationId xmlns:a16="http://schemas.microsoft.com/office/drawing/2014/main" id="{7CAA175B-D961-6FB6-8E47-A12A6D807B86}"/>
              </a:ext>
            </a:extLst>
          </p:cNvPr>
          <p:cNvSpPr>
            <a:spLocks noGrp="1"/>
          </p:cNvSpPr>
          <p:nvPr>
            <p:ph type="title"/>
          </p:nvPr>
        </p:nvSpPr>
        <p:spPr/>
        <p:txBody>
          <a:bodyPr>
            <a:normAutofit/>
          </a:bodyPr>
          <a:lstStyle/>
          <a:p>
            <a:r>
              <a:rPr lang="fr-CA" sz="2600"/>
              <a:t>Risque d’augmentation des prix pétroliers</a:t>
            </a:r>
          </a:p>
        </p:txBody>
      </p:sp>
      <p:sp>
        <p:nvSpPr>
          <p:cNvPr id="5" name="TextBox 4">
            <a:extLst>
              <a:ext uri="{FF2B5EF4-FFF2-40B4-BE49-F238E27FC236}">
                <a16:creationId xmlns:a16="http://schemas.microsoft.com/office/drawing/2014/main" id="{54F56F78-06BA-8ADF-0002-8B9FC72515C9}"/>
              </a:ext>
            </a:extLst>
          </p:cNvPr>
          <p:cNvSpPr txBox="1"/>
          <p:nvPr/>
        </p:nvSpPr>
        <p:spPr>
          <a:xfrm>
            <a:off x="7001067" y="6523041"/>
            <a:ext cx="2957125" cy="230832"/>
          </a:xfrm>
          <a:prstGeom prst="rect">
            <a:avLst/>
          </a:prstGeom>
          <a:noFill/>
        </p:spPr>
        <p:txBody>
          <a:bodyPr wrap="square" rtlCol="0">
            <a:spAutoFit/>
          </a:bodyPr>
          <a:lstStyle/>
          <a:p>
            <a:r>
              <a:rPr lang="fr-CA" sz="900" dirty="0"/>
              <a:t>Nota : Au 31 octobre 2024. Source : RBC GMA.</a:t>
            </a:r>
          </a:p>
        </p:txBody>
      </p:sp>
      <p:sp>
        <p:nvSpPr>
          <p:cNvPr id="95" name="Rectangle 73"/>
          <p:cNvSpPr>
            <a:spLocks noChangeArrowheads="1"/>
          </p:cNvSpPr>
          <p:nvPr/>
        </p:nvSpPr>
        <p:spPr bwMode="auto">
          <a:xfrm>
            <a:off x="581629" y="5953863"/>
            <a:ext cx="3829050" cy="20002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1A1A1A"/>
                </a:solidFill>
                <a:effectLst/>
                <a:latin typeface="Arial" panose="020B0604020202020204" pitchFamily="34" charset="0"/>
              </a:rPr>
              <a:t>Nota : Au 29 octobre 2024. Sources : </a:t>
            </a:r>
            <a:r>
              <a:rPr kumimoji="0" lang="fr-CA" sz="1100" b="0" i="0" u="none" strike="noStrike" cap="none" normalizeH="0" baseline="0" dirty="0" err="1">
                <a:ln>
                  <a:noFill/>
                </a:ln>
                <a:solidFill>
                  <a:srgbClr val="1A1A1A"/>
                </a:solidFill>
                <a:effectLst/>
                <a:latin typeface="Arial" panose="020B0604020202020204" pitchFamily="34" charset="0"/>
              </a:rPr>
              <a:t>Macrobond</a:t>
            </a:r>
            <a:r>
              <a:rPr kumimoji="0" lang="fr-CA" sz="1100" b="0" i="0" u="none" strike="noStrike" cap="none" normalizeH="0" baseline="0" dirty="0">
                <a:ln>
                  <a:noFill/>
                </a:ln>
                <a:solidFill>
                  <a:srgbClr val="1A1A1A"/>
                </a:solidFill>
                <a:effectLst/>
                <a:latin typeface="Arial" panose="020B0604020202020204" pitchFamily="34" charset="0"/>
              </a:rPr>
              <a:t>, RBC GMA.</a:t>
            </a:r>
          </a:p>
        </p:txBody>
      </p:sp>
      <p:pic>
        <p:nvPicPr>
          <p:cNvPr id="8" name="Picture 7">
            <a:extLst>
              <a:ext uri="{FF2B5EF4-FFF2-40B4-BE49-F238E27FC236}">
                <a16:creationId xmlns:a16="http://schemas.microsoft.com/office/drawing/2014/main" id="{239E2F0A-833B-E8EA-F72E-B26A5A1FF5EB}"/>
              </a:ext>
            </a:extLst>
          </p:cNvPr>
          <p:cNvPicPr>
            <a:picLocks noChangeAspect="1"/>
          </p:cNvPicPr>
          <p:nvPr/>
        </p:nvPicPr>
        <p:blipFill>
          <a:blip r:embed="rId3"/>
          <a:stretch>
            <a:fillRect/>
          </a:stretch>
        </p:blipFill>
        <p:spPr>
          <a:xfrm>
            <a:off x="390576" y="1509272"/>
            <a:ext cx="11410847" cy="4245351"/>
          </a:xfrm>
          <a:prstGeom prst="rect">
            <a:avLst/>
          </a:prstGeom>
        </p:spPr>
      </p:pic>
    </p:spTree>
    <p:extLst>
      <p:ext uri="{BB962C8B-B14F-4D97-AF65-F5344CB8AC3E}">
        <p14:creationId xmlns:p14="http://schemas.microsoft.com/office/powerpoint/2010/main" val="113146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EE3576F9-41D2-7917-2AE0-DC0E85C1AB3A}"/>
              </a:ext>
            </a:extLst>
          </p:cNvPr>
          <p:cNvSpPr>
            <a:spLocks noGrp="1"/>
          </p:cNvSpPr>
          <p:nvPr>
            <p:ph type="body" sz="quarter" idx="14"/>
          </p:nvPr>
        </p:nvSpPr>
        <p:spPr>
          <a:xfrm>
            <a:off x="801581" y="5816237"/>
            <a:ext cx="10193337" cy="216000"/>
          </a:xfrm>
        </p:spPr>
        <p:txBody>
          <a:bodyPr/>
          <a:lstStyle/>
          <a:p>
            <a:r>
              <a:rPr lang="fr-CA"/>
              <a:t>Source : </a:t>
            </a:r>
            <a:r>
              <a:rPr lang="fr-CA" sz="1000"/>
              <a:t>Au 31 octobre 2024. Source : RBC GMA.</a:t>
            </a:r>
          </a:p>
        </p:txBody>
      </p:sp>
      <p:sp>
        <p:nvSpPr>
          <p:cNvPr id="2" name="Slide Number Placeholder 1">
            <a:extLst>
              <a:ext uri="{FF2B5EF4-FFF2-40B4-BE49-F238E27FC236}">
                <a16:creationId xmlns:a16="http://schemas.microsoft.com/office/drawing/2014/main" id="{0D756CE4-4B92-D7C2-EF0F-8C7A500CC057}"/>
              </a:ext>
            </a:extLst>
          </p:cNvPr>
          <p:cNvSpPr>
            <a:spLocks noGrp="1"/>
          </p:cNvSpPr>
          <p:nvPr>
            <p:ph type="sldNum" sz="quarter" idx="12"/>
          </p:nvPr>
        </p:nvSpPr>
        <p:spPr>
          <a:xfrm>
            <a:off x="5426871" y="6407602"/>
            <a:ext cx="492975" cy="182880"/>
          </a:xfrm>
        </p:spPr>
        <p:txBody>
          <a:bodyPr/>
          <a:lstStyle/>
          <a:p>
            <a:fld id="{00D53123-EF31-4C08-A865-932FC064F9C8}" type="slidenum">
              <a:rPr lang="en-CA" smtClean="0"/>
              <a:pPr/>
              <a:t>6</a:t>
            </a:fld>
            <a:endParaRPr lang="en-CA"/>
          </a:p>
        </p:txBody>
      </p:sp>
      <p:sp>
        <p:nvSpPr>
          <p:cNvPr id="3" name="Title 2">
            <a:extLst>
              <a:ext uri="{FF2B5EF4-FFF2-40B4-BE49-F238E27FC236}">
                <a16:creationId xmlns:a16="http://schemas.microsoft.com/office/drawing/2014/main" id="{8E305B0B-86C7-0570-DD9F-9E057EBC2B0E}"/>
              </a:ext>
            </a:extLst>
          </p:cNvPr>
          <p:cNvSpPr>
            <a:spLocks noGrp="1"/>
          </p:cNvSpPr>
          <p:nvPr>
            <p:ph type="title"/>
          </p:nvPr>
        </p:nvSpPr>
        <p:spPr/>
        <p:txBody>
          <a:bodyPr/>
          <a:lstStyle/>
          <a:p>
            <a:r>
              <a:rPr lang="fr-CA"/>
              <a:t>Les probabilités d’un atterrissage en douceur sont bonnes et s’accroissent, mais rien n’est garanti</a:t>
            </a:r>
          </a:p>
        </p:txBody>
      </p:sp>
      <p:sp>
        <p:nvSpPr>
          <p:cNvPr id="11" name="Rectangle 10">
            <a:extLst>
              <a:ext uri="{FF2B5EF4-FFF2-40B4-BE49-F238E27FC236}">
                <a16:creationId xmlns:a16="http://schemas.microsoft.com/office/drawing/2014/main" id="{7EAEA45E-B314-0A26-A9B3-4F19E2129957}"/>
              </a:ext>
            </a:extLst>
          </p:cNvPr>
          <p:cNvSpPr/>
          <p:nvPr/>
        </p:nvSpPr>
        <p:spPr>
          <a:xfrm>
            <a:off x="4601816" y="4062185"/>
            <a:ext cx="5544000" cy="1687035"/>
          </a:xfrm>
          <a:prstGeom prst="rect">
            <a:avLst/>
          </a:prstGeom>
          <a:solidFill>
            <a:srgbClr val="D5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marL="571500" indent="-285750">
              <a:buFont typeface="Arial" panose="020B0604020202020204" pitchFamily="34" charset="0"/>
              <a:buChar char="•"/>
            </a:pPr>
            <a:r>
              <a:rPr lang="fr-CA" sz="1600">
                <a:solidFill>
                  <a:schemeClr val="tx1"/>
                </a:solidFill>
              </a:rPr>
              <a:t>Effet à retardement du resserrement monétaire</a:t>
            </a:r>
          </a:p>
          <a:p>
            <a:pPr marL="571500" indent="-285750">
              <a:buFont typeface="Arial" panose="020B0604020202020204" pitchFamily="34" charset="0"/>
              <a:buChar char="•"/>
            </a:pPr>
            <a:r>
              <a:rPr lang="fr-CA" sz="1600">
                <a:solidFill>
                  <a:schemeClr val="tx1"/>
                </a:solidFill>
              </a:rPr>
              <a:t>Augmentation des cas de défaillance</a:t>
            </a:r>
          </a:p>
          <a:p>
            <a:pPr marL="571500" indent="-285750">
              <a:buFont typeface="Arial" panose="020B0604020202020204" pitchFamily="34" charset="0"/>
              <a:buChar char="•"/>
            </a:pPr>
            <a:r>
              <a:rPr lang="fr-CA" sz="1600">
                <a:solidFill>
                  <a:schemeClr val="tx1"/>
                </a:solidFill>
              </a:rPr>
              <a:t>Certains signaux de récession se maintiennent et un autre s’est récemment déclenché</a:t>
            </a:r>
          </a:p>
        </p:txBody>
      </p:sp>
      <p:sp>
        <p:nvSpPr>
          <p:cNvPr id="13" name="Rectangle 12">
            <a:extLst>
              <a:ext uri="{FF2B5EF4-FFF2-40B4-BE49-F238E27FC236}">
                <a16:creationId xmlns:a16="http://schemas.microsoft.com/office/drawing/2014/main" id="{DF7BDEB8-8A68-9054-CDF5-C5D406FFBD45}"/>
              </a:ext>
            </a:extLst>
          </p:cNvPr>
          <p:cNvSpPr/>
          <p:nvPr/>
        </p:nvSpPr>
        <p:spPr>
          <a:xfrm>
            <a:off x="4591423" y="1718755"/>
            <a:ext cx="5583262" cy="191981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marL="571500" indent="-285750">
              <a:buFont typeface="Arial" panose="020B0604020202020204" pitchFamily="34" charset="0"/>
              <a:buChar char="•"/>
            </a:pPr>
            <a:r>
              <a:rPr lang="fr-CA" sz="1600" dirty="0">
                <a:solidFill>
                  <a:schemeClr val="tx1"/>
                </a:solidFill>
              </a:rPr>
              <a:t>Les banques centrales s’emploient énergiquement à supprimer l’effet de freinage causé par les taux</a:t>
            </a:r>
          </a:p>
          <a:p>
            <a:pPr marL="571500" indent="-285750">
              <a:buFont typeface="Arial" panose="020B0604020202020204" pitchFamily="34" charset="0"/>
              <a:buChar char="•"/>
            </a:pPr>
            <a:r>
              <a:rPr lang="fr-CA" sz="1600" dirty="0">
                <a:solidFill>
                  <a:schemeClr val="tx1"/>
                </a:solidFill>
              </a:rPr>
              <a:t>L’économie continue de croître</a:t>
            </a:r>
          </a:p>
          <a:p>
            <a:pPr marL="571500" indent="-285750">
              <a:buFont typeface="Arial" panose="020B0604020202020204" pitchFamily="34" charset="0"/>
              <a:buChar char="•"/>
            </a:pPr>
            <a:r>
              <a:rPr lang="fr-CA" sz="1600" dirty="0">
                <a:solidFill>
                  <a:schemeClr val="tx1"/>
                </a:solidFill>
              </a:rPr>
              <a:t>Possibilité de décélération supplémentaire sans récession</a:t>
            </a:r>
          </a:p>
          <a:p>
            <a:pPr marL="571500" indent="-285750">
              <a:buFont typeface="Arial" panose="020B0604020202020204" pitchFamily="34" charset="0"/>
              <a:buChar char="•"/>
            </a:pPr>
            <a:r>
              <a:rPr lang="fr-CA" sz="1600" dirty="0">
                <a:solidFill>
                  <a:schemeClr val="tx1"/>
                </a:solidFill>
              </a:rPr>
              <a:t>Dépassement de la période historique de risque maximal</a:t>
            </a:r>
          </a:p>
          <a:p>
            <a:pPr marL="571500" indent="-285750">
              <a:buFont typeface="Arial" panose="020B0604020202020204" pitchFamily="34" charset="0"/>
              <a:buChar char="•"/>
            </a:pPr>
            <a:r>
              <a:rPr lang="fr-CA" sz="1600" dirty="0">
                <a:solidFill>
                  <a:schemeClr val="tx1"/>
                </a:solidFill>
              </a:rPr>
              <a:t>Certains signes de récession se sont inversés</a:t>
            </a:r>
          </a:p>
        </p:txBody>
      </p:sp>
      <p:sp>
        <p:nvSpPr>
          <p:cNvPr id="16" name="Rectangle 15">
            <a:extLst>
              <a:ext uri="{FF2B5EF4-FFF2-40B4-BE49-F238E27FC236}">
                <a16:creationId xmlns:a16="http://schemas.microsoft.com/office/drawing/2014/main" id="{B8AF5699-1552-0CE9-3EB7-A01E10B67729}"/>
              </a:ext>
            </a:extLst>
          </p:cNvPr>
          <p:cNvSpPr/>
          <p:nvPr/>
        </p:nvSpPr>
        <p:spPr>
          <a:xfrm>
            <a:off x="830165" y="1718755"/>
            <a:ext cx="1800000" cy="4030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252000" bIns="72000"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defTabSz="889381">
              <a:defRPr/>
            </a:pPr>
            <a:r>
              <a:rPr lang="fr-CA" sz="2000" b="1">
                <a:solidFill>
                  <a:srgbClr val="FFFFFF"/>
                </a:solidFill>
              </a:rPr>
              <a:t>Scénarios</a:t>
            </a:r>
          </a:p>
        </p:txBody>
      </p:sp>
      <p:sp>
        <p:nvSpPr>
          <p:cNvPr id="17" name="Rectangle 16">
            <a:extLst>
              <a:ext uri="{FF2B5EF4-FFF2-40B4-BE49-F238E27FC236}">
                <a16:creationId xmlns:a16="http://schemas.microsoft.com/office/drawing/2014/main" id="{1D92B8DF-B716-B8DF-FB44-E8DE7ECE2B43}"/>
              </a:ext>
            </a:extLst>
          </p:cNvPr>
          <p:cNvSpPr/>
          <p:nvPr/>
        </p:nvSpPr>
        <p:spPr>
          <a:xfrm>
            <a:off x="2722741" y="1718757"/>
            <a:ext cx="2028497" cy="1919811"/>
          </a:xfrm>
          <a:prstGeom prst="rect">
            <a:avLst/>
          </a:prstGeom>
          <a:solidFill>
            <a:srgbClr val="87AFBF"/>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defTabSz="889381">
              <a:defRPr/>
            </a:pPr>
            <a:r>
              <a:rPr lang="fr-CA" sz="1800" b="1">
                <a:solidFill>
                  <a:srgbClr val="FFFFFF"/>
                </a:solidFill>
              </a:rPr>
              <a:t>Atterrissage en douceur</a:t>
            </a:r>
          </a:p>
          <a:p>
            <a:pPr algn="ctr" defTabSz="889381">
              <a:defRPr/>
            </a:pPr>
            <a:r>
              <a:rPr lang="fr-CA" sz="1800">
                <a:solidFill>
                  <a:srgbClr val="FFFFFF"/>
                </a:solidFill>
              </a:rPr>
              <a:t>75 %</a:t>
            </a:r>
          </a:p>
          <a:p>
            <a:pPr algn="ctr" defTabSz="889381">
              <a:defRPr/>
            </a:pPr>
            <a:r>
              <a:rPr lang="fr-CA" sz="1800">
                <a:solidFill>
                  <a:srgbClr val="FFFFFF"/>
                </a:solidFill>
              </a:rPr>
              <a:t>(en hausse)</a:t>
            </a:r>
          </a:p>
        </p:txBody>
      </p:sp>
      <p:sp>
        <p:nvSpPr>
          <p:cNvPr id="19" name="Rectangle 18">
            <a:extLst>
              <a:ext uri="{FF2B5EF4-FFF2-40B4-BE49-F238E27FC236}">
                <a16:creationId xmlns:a16="http://schemas.microsoft.com/office/drawing/2014/main" id="{9E9CE0D5-F7E8-E8DF-5533-36AAA7DE6B1F}"/>
              </a:ext>
            </a:extLst>
          </p:cNvPr>
          <p:cNvSpPr/>
          <p:nvPr/>
        </p:nvSpPr>
        <p:spPr>
          <a:xfrm>
            <a:off x="2721550" y="4062185"/>
            <a:ext cx="2028497" cy="1687035"/>
          </a:xfrm>
          <a:prstGeom prst="rect">
            <a:avLst/>
          </a:prstGeom>
          <a:solidFill>
            <a:srgbClr val="588886"/>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defTabSz="889381">
              <a:defRPr/>
            </a:pPr>
            <a:r>
              <a:rPr lang="fr-CA" sz="1800" b="1">
                <a:solidFill>
                  <a:srgbClr val="FFFFFF"/>
                </a:solidFill>
              </a:rPr>
              <a:t>Atterrissage brutal</a:t>
            </a:r>
          </a:p>
          <a:p>
            <a:pPr algn="ctr" defTabSz="889381">
              <a:defRPr/>
            </a:pPr>
            <a:r>
              <a:rPr lang="fr-CA" sz="1800">
                <a:solidFill>
                  <a:srgbClr val="FFFFFF"/>
                </a:solidFill>
              </a:rPr>
              <a:t>25 %</a:t>
            </a:r>
          </a:p>
          <a:p>
            <a:pPr algn="ctr" defTabSz="889381">
              <a:defRPr/>
            </a:pPr>
            <a:r>
              <a:rPr lang="fr-CA" sz="1800">
                <a:solidFill>
                  <a:srgbClr val="FFFFFF"/>
                </a:solidFill>
              </a:rPr>
              <a:t>(en baisse)</a:t>
            </a:r>
          </a:p>
        </p:txBody>
      </p:sp>
      <p:sp>
        <p:nvSpPr>
          <p:cNvPr id="21" name="Rectangle 20">
            <a:extLst>
              <a:ext uri="{FF2B5EF4-FFF2-40B4-BE49-F238E27FC236}">
                <a16:creationId xmlns:a16="http://schemas.microsoft.com/office/drawing/2014/main" id="{8FD71338-ADDE-B51E-9CD5-758546BC95AF}"/>
              </a:ext>
            </a:extLst>
          </p:cNvPr>
          <p:cNvSpPr/>
          <p:nvPr/>
        </p:nvSpPr>
        <p:spPr>
          <a:xfrm rot="2700000">
            <a:off x="2623296" y="2602631"/>
            <a:ext cx="198890" cy="19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dirty="0"/>
          </a:p>
        </p:txBody>
      </p:sp>
      <p:sp>
        <p:nvSpPr>
          <p:cNvPr id="22" name="Rectangle 21">
            <a:extLst>
              <a:ext uri="{FF2B5EF4-FFF2-40B4-BE49-F238E27FC236}">
                <a16:creationId xmlns:a16="http://schemas.microsoft.com/office/drawing/2014/main" id="{C4A1DDDD-5D22-FAF6-EA25-A1D864F593B9}"/>
              </a:ext>
            </a:extLst>
          </p:cNvPr>
          <p:cNvSpPr/>
          <p:nvPr/>
        </p:nvSpPr>
        <p:spPr>
          <a:xfrm rot="2700000">
            <a:off x="2614673" y="4655623"/>
            <a:ext cx="216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dirty="0"/>
          </a:p>
        </p:txBody>
      </p:sp>
      <p:sp>
        <p:nvSpPr>
          <p:cNvPr id="23" name="Rectangle 22">
            <a:extLst>
              <a:ext uri="{FF2B5EF4-FFF2-40B4-BE49-F238E27FC236}">
                <a16:creationId xmlns:a16="http://schemas.microsoft.com/office/drawing/2014/main" id="{9886560A-D7D1-7C49-D060-95353C8E87FE}"/>
              </a:ext>
            </a:extLst>
          </p:cNvPr>
          <p:cNvSpPr/>
          <p:nvPr/>
        </p:nvSpPr>
        <p:spPr>
          <a:xfrm rot="2700000">
            <a:off x="2490528" y="2582574"/>
            <a:ext cx="235726" cy="235726"/>
          </a:xfrm>
          <a:prstGeom prst="rect">
            <a:avLst/>
          </a:prstGeom>
          <a:solidFill>
            <a:srgbClr val="003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dirty="0"/>
          </a:p>
        </p:txBody>
      </p:sp>
      <p:sp>
        <p:nvSpPr>
          <p:cNvPr id="28" name="Rectangle 27">
            <a:extLst>
              <a:ext uri="{FF2B5EF4-FFF2-40B4-BE49-F238E27FC236}">
                <a16:creationId xmlns:a16="http://schemas.microsoft.com/office/drawing/2014/main" id="{99EA65AA-AB5E-5E26-F59B-98F3F23100FF}"/>
              </a:ext>
            </a:extLst>
          </p:cNvPr>
          <p:cNvSpPr/>
          <p:nvPr/>
        </p:nvSpPr>
        <p:spPr>
          <a:xfrm rot="2700000">
            <a:off x="2502560" y="4647677"/>
            <a:ext cx="235726" cy="235726"/>
          </a:xfrm>
          <a:prstGeom prst="rect">
            <a:avLst/>
          </a:prstGeom>
          <a:solidFill>
            <a:srgbClr val="003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CA"/>
            </a:defPPr>
            <a:lvl1pPr marL="0" algn="l" defTabSz="1018824" rtl="0" eaLnBrk="1" latinLnBrk="0" hangingPunct="1">
              <a:defRPr sz="2006" kern="1200">
                <a:solidFill>
                  <a:schemeClr val="lt1"/>
                </a:solidFill>
                <a:latin typeface="+mn-lt"/>
                <a:ea typeface="+mn-ea"/>
                <a:cs typeface="+mn-cs"/>
              </a:defRPr>
            </a:lvl1pPr>
            <a:lvl2pPr marL="509412" algn="l" defTabSz="1018824" rtl="0" eaLnBrk="1" latinLnBrk="0" hangingPunct="1">
              <a:defRPr sz="2006" kern="1200">
                <a:solidFill>
                  <a:schemeClr val="lt1"/>
                </a:solidFill>
                <a:latin typeface="+mn-lt"/>
                <a:ea typeface="+mn-ea"/>
                <a:cs typeface="+mn-cs"/>
              </a:defRPr>
            </a:lvl2pPr>
            <a:lvl3pPr marL="1018824" algn="l" defTabSz="1018824" rtl="0" eaLnBrk="1" latinLnBrk="0" hangingPunct="1">
              <a:defRPr sz="2006" kern="1200">
                <a:solidFill>
                  <a:schemeClr val="lt1"/>
                </a:solidFill>
                <a:latin typeface="+mn-lt"/>
                <a:ea typeface="+mn-ea"/>
                <a:cs typeface="+mn-cs"/>
              </a:defRPr>
            </a:lvl3pPr>
            <a:lvl4pPr marL="1528237" algn="l" defTabSz="1018824" rtl="0" eaLnBrk="1" latinLnBrk="0" hangingPunct="1">
              <a:defRPr sz="2006" kern="1200">
                <a:solidFill>
                  <a:schemeClr val="lt1"/>
                </a:solidFill>
                <a:latin typeface="+mn-lt"/>
                <a:ea typeface="+mn-ea"/>
                <a:cs typeface="+mn-cs"/>
              </a:defRPr>
            </a:lvl4pPr>
            <a:lvl5pPr marL="2037649" algn="l" defTabSz="1018824" rtl="0" eaLnBrk="1" latinLnBrk="0" hangingPunct="1">
              <a:defRPr sz="2006" kern="1200">
                <a:solidFill>
                  <a:schemeClr val="lt1"/>
                </a:solidFill>
                <a:latin typeface="+mn-lt"/>
                <a:ea typeface="+mn-ea"/>
                <a:cs typeface="+mn-cs"/>
              </a:defRPr>
            </a:lvl5pPr>
            <a:lvl6pPr marL="2547061" algn="l" defTabSz="1018824" rtl="0" eaLnBrk="1" latinLnBrk="0" hangingPunct="1">
              <a:defRPr sz="2006" kern="1200">
                <a:solidFill>
                  <a:schemeClr val="lt1"/>
                </a:solidFill>
                <a:latin typeface="+mn-lt"/>
                <a:ea typeface="+mn-ea"/>
                <a:cs typeface="+mn-cs"/>
              </a:defRPr>
            </a:lvl6pPr>
            <a:lvl7pPr marL="3056473" algn="l" defTabSz="1018824" rtl="0" eaLnBrk="1" latinLnBrk="0" hangingPunct="1">
              <a:defRPr sz="2006" kern="1200">
                <a:solidFill>
                  <a:schemeClr val="lt1"/>
                </a:solidFill>
                <a:latin typeface="+mn-lt"/>
                <a:ea typeface="+mn-ea"/>
                <a:cs typeface="+mn-cs"/>
              </a:defRPr>
            </a:lvl7pPr>
            <a:lvl8pPr marL="3565886" algn="l" defTabSz="1018824" rtl="0" eaLnBrk="1" latinLnBrk="0" hangingPunct="1">
              <a:defRPr sz="2006" kern="1200">
                <a:solidFill>
                  <a:schemeClr val="lt1"/>
                </a:solidFill>
                <a:latin typeface="+mn-lt"/>
                <a:ea typeface="+mn-ea"/>
                <a:cs typeface="+mn-cs"/>
              </a:defRPr>
            </a:lvl8pPr>
            <a:lvl9pPr marL="4075298" algn="l" defTabSz="1018824" rtl="0" eaLnBrk="1" latinLnBrk="0" hangingPunct="1">
              <a:defRPr sz="2006" kern="1200">
                <a:solidFill>
                  <a:schemeClr val="lt1"/>
                </a:solidFill>
                <a:latin typeface="+mn-lt"/>
                <a:ea typeface="+mn-ea"/>
                <a:cs typeface="+mn-cs"/>
              </a:defRPr>
            </a:lvl9pPr>
          </a:lstStyle>
          <a:p>
            <a:pPr algn="ctr"/>
            <a:endParaRPr lang="en-US" dirty="0"/>
          </a:p>
        </p:txBody>
      </p:sp>
      <p:sp>
        <p:nvSpPr>
          <p:cNvPr id="4" name="Right Brace 3">
            <a:extLst>
              <a:ext uri="{FF2B5EF4-FFF2-40B4-BE49-F238E27FC236}">
                <a16:creationId xmlns:a16="http://schemas.microsoft.com/office/drawing/2014/main" id="{EE04E968-B51E-5860-8307-653F951F69A8}"/>
              </a:ext>
            </a:extLst>
          </p:cNvPr>
          <p:cNvSpPr/>
          <p:nvPr/>
        </p:nvSpPr>
        <p:spPr>
          <a:xfrm>
            <a:off x="10174685" y="4074216"/>
            <a:ext cx="252000" cy="1656000"/>
          </a:xfrm>
          <a:prstGeom prst="rightBrace">
            <a:avLst>
              <a:gd name="adj1" fmla="val 28386"/>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ADB91DC7-202F-A07A-67BF-8004F022DD95}"/>
              </a:ext>
            </a:extLst>
          </p:cNvPr>
          <p:cNvSpPr txBox="1"/>
          <p:nvPr/>
        </p:nvSpPr>
        <p:spPr>
          <a:xfrm>
            <a:off x="10391816" y="4238594"/>
            <a:ext cx="1568709" cy="1323439"/>
          </a:xfrm>
          <a:prstGeom prst="rect">
            <a:avLst/>
          </a:prstGeom>
          <a:noFill/>
        </p:spPr>
        <p:txBody>
          <a:bodyPr wrap="square" rtlCol="0">
            <a:spAutoFit/>
          </a:bodyPr>
          <a:lstStyle/>
          <a:p>
            <a:pPr algn="ctr"/>
            <a:r>
              <a:rPr lang="fr-CA" sz="1600" dirty="0"/>
              <a:t>… mais la chute serait probablement courte et superficielle</a:t>
            </a:r>
          </a:p>
        </p:txBody>
      </p:sp>
      <p:sp>
        <p:nvSpPr>
          <p:cNvPr id="6" name="Right Brace 5">
            <a:extLst>
              <a:ext uri="{FF2B5EF4-FFF2-40B4-BE49-F238E27FC236}">
                <a16:creationId xmlns:a16="http://schemas.microsoft.com/office/drawing/2014/main" id="{967A0F48-0C89-FAE8-86BA-F64A32B7912D}"/>
              </a:ext>
            </a:extLst>
          </p:cNvPr>
          <p:cNvSpPr/>
          <p:nvPr/>
        </p:nvSpPr>
        <p:spPr>
          <a:xfrm>
            <a:off x="10174685" y="1728499"/>
            <a:ext cx="252000" cy="1872000"/>
          </a:xfrm>
          <a:prstGeom prst="rightBrace">
            <a:avLst>
              <a:gd name="adj1" fmla="val 28386"/>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1CD628A4-2B9A-54FD-A74D-2453AC3C4272}"/>
              </a:ext>
            </a:extLst>
          </p:cNvPr>
          <p:cNvSpPr txBox="1"/>
          <p:nvPr/>
        </p:nvSpPr>
        <p:spPr>
          <a:xfrm>
            <a:off x="10379784" y="2138955"/>
            <a:ext cx="1260000" cy="1077218"/>
          </a:xfrm>
          <a:prstGeom prst="rect">
            <a:avLst/>
          </a:prstGeom>
          <a:noFill/>
        </p:spPr>
        <p:txBody>
          <a:bodyPr wrap="square" rtlCol="0">
            <a:spAutoFit/>
          </a:bodyPr>
          <a:lstStyle/>
          <a:p>
            <a:pPr algn="ctr"/>
            <a:r>
              <a:rPr lang="fr-CA" sz="1600"/>
              <a:t>croissance modeste à modérée à court terme</a:t>
            </a:r>
          </a:p>
        </p:txBody>
      </p:sp>
    </p:spTree>
    <p:extLst>
      <p:ext uri="{BB962C8B-B14F-4D97-AF65-F5344CB8AC3E}">
        <p14:creationId xmlns:p14="http://schemas.microsoft.com/office/powerpoint/2010/main" val="20973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19" grpId="0" animBg="1"/>
      <p:bldP spid="4" grpId="0" animBg="1"/>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F373A4-D125-2B2A-9AE8-D206E8420A97}"/>
              </a:ext>
            </a:extLst>
          </p:cNvPr>
          <p:cNvSpPr>
            <a:spLocks noGrp="1"/>
          </p:cNvSpPr>
          <p:nvPr>
            <p:ph type="sldNum" sz="quarter" idx="12"/>
          </p:nvPr>
        </p:nvSpPr>
        <p:spPr/>
        <p:txBody>
          <a:bodyPr/>
          <a:lstStyle/>
          <a:p>
            <a:fld id="{00D53123-EF31-4C08-A865-932FC064F9C8}" type="slidenum">
              <a:rPr lang="en-CA" smtClean="0"/>
              <a:pPr/>
              <a:t>7</a:t>
            </a:fld>
            <a:endParaRPr lang="en-CA"/>
          </a:p>
        </p:txBody>
      </p:sp>
      <p:sp>
        <p:nvSpPr>
          <p:cNvPr id="3" name="Title 2">
            <a:extLst>
              <a:ext uri="{FF2B5EF4-FFF2-40B4-BE49-F238E27FC236}">
                <a16:creationId xmlns:a16="http://schemas.microsoft.com/office/drawing/2014/main" id="{C8B1A330-4802-0E13-ECA8-0ADFD01F563E}"/>
              </a:ext>
            </a:extLst>
          </p:cNvPr>
          <p:cNvSpPr>
            <a:spLocks noGrp="1"/>
          </p:cNvSpPr>
          <p:nvPr>
            <p:ph type="title"/>
          </p:nvPr>
        </p:nvSpPr>
        <p:spPr/>
        <p:txBody>
          <a:bodyPr/>
          <a:lstStyle/>
          <a:p>
            <a:r>
              <a:rPr lang="fr-CA"/>
              <a:t>Les surprises économiques sont à nouveau positives – stabilisation de la croissance</a:t>
            </a:r>
          </a:p>
        </p:txBody>
      </p:sp>
      <p:pic>
        <p:nvPicPr>
          <p:cNvPr id="6" name="Picture 5">
            <a:extLst>
              <a:ext uri="{FF2B5EF4-FFF2-40B4-BE49-F238E27FC236}">
                <a16:creationId xmlns:a16="http://schemas.microsoft.com/office/drawing/2014/main" id="{FF306481-DC81-7419-DBC4-14EBE5BDB63F}"/>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43" name="Rectangle 20"/>
          <p:cNvSpPr>
            <a:spLocks noChangeArrowheads="1"/>
          </p:cNvSpPr>
          <p:nvPr/>
        </p:nvSpPr>
        <p:spPr bwMode="auto">
          <a:xfrm>
            <a:off x="2272561" y="5326063"/>
            <a:ext cx="861904"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Janv. 2021</a:t>
            </a:r>
          </a:p>
        </p:txBody>
      </p:sp>
      <p:sp>
        <p:nvSpPr>
          <p:cNvPr id="44" name="Rectangle 21"/>
          <p:cNvSpPr>
            <a:spLocks noChangeArrowheads="1"/>
          </p:cNvSpPr>
          <p:nvPr/>
        </p:nvSpPr>
        <p:spPr bwMode="auto">
          <a:xfrm>
            <a:off x="3135530" y="5326063"/>
            <a:ext cx="775854"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Juin 2021</a:t>
            </a:r>
          </a:p>
        </p:txBody>
      </p:sp>
      <p:sp>
        <p:nvSpPr>
          <p:cNvPr id="45" name="Rectangle 22"/>
          <p:cNvSpPr>
            <a:spLocks noChangeArrowheads="1"/>
          </p:cNvSpPr>
          <p:nvPr/>
        </p:nvSpPr>
        <p:spPr bwMode="auto">
          <a:xfrm>
            <a:off x="3954011" y="5326063"/>
            <a:ext cx="802592"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Nov. 2021</a:t>
            </a:r>
          </a:p>
        </p:txBody>
      </p:sp>
      <p:sp>
        <p:nvSpPr>
          <p:cNvPr id="46" name="Rectangle 23"/>
          <p:cNvSpPr>
            <a:spLocks noChangeArrowheads="1"/>
          </p:cNvSpPr>
          <p:nvPr/>
        </p:nvSpPr>
        <p:spPr bwMode="auto">
          <a:xfrm>
            <a:off x="4798705" y="5326063"/>
            <a:ext cx="753091"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Avr. 2022</a:t>
            </a:r>
          </a:p>
        </p:txBody>
      </p:sp>
      <p:sp>
        <p:nvSpPr>
          <p:cNvPr id="47" name="Rectangle 24"/>
          <p:cNvSpPr>
            <a:spLocks noChangeArrowheads="1"/>
          </p:cNvSpPr>
          <p:nvPr/>
        </p:nvSpPr>
        <p:spPr bwMode="auto">
          <a:xfrm>
            <a:off x="5575083" y="5326063"/>
            <a:ext cx="865623"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Sept. 2022</a:t>
            </a:r>
          </a:p>
        </p:txBody>
      </p:sp>
      <p:sp>
        <p:nvSpPr>
          <p:cNvPr id="48" name="Rectangle 25"/>
          <p:cNvSpPr>
            <a:spLocks noChangeArrowheads="1"/>
          </p:cNvSpPr>
          <p:nvPr/>
        </p:nvSpPr>
        <p:spPr bwMode="auto">
          <a:xfrm>
            <a:off x="6415894" y="5326063"/>
            <a:ext cx="844527"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Févr. 2023</a:t>
            </a:r>
          </a:p>
        </p:txBody>
      </p:sp>
      <p:sp>
        <p:nvSpPr>
          <p:cNvPr id="49" name="Rectangle 26"/>
          <p:cNvSpPr>
            <a:spLocks noChangeArrowheads="1"/>
          </p:cNvSpPr>
          <p:nvPr/>
        </p:nvSpPr>
        <p:spPr bwMode="auto">
          <a:xfrm>
            <a:off x="7248595" y="5326063"/>
            <a:ext cx="806311"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Juill. 2023</a:t>
            </a:r>
          </a:p>
        </p:txBody>
      </p:sp>
      <p:sp>
        <p:nvSpPr>
          <p:cNvPr id="50" name="Rectangle 27"/>
          <p:cNvSpPr>
            <a:spLocks noChangeArrowheads="1"/>
          </p:cNvSpPr>
          <p:nvPr/>
        </p:nvSpPr>
        <p:spPr bwMode="auto">
          <a:xfrm>
            <a:off x="8078018" y="5326063"/>
            <a:ext cx="815929"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Déc. 2023</a:t>
            </a:r>
          </a:p>
        </p:txBody>
      </p:sp>
      <p:sp>
        <p:nvSpPr>
          <p:cNvPr id="51" name="Rectangle 28"/>
          <p:cNvSpPr>
            <a:spLocks noChangeArrowheads="1"/>
          </p:cNvSpPr>
          <p:nvPr/>
        </p:nvSpPr>
        <p:spPr bwMode="auto">
          <a:xfrm>
            <a:off x="8941211" y="5326063"/>
            <a:ext cx="735779"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Mai 2024</a:t>
            </a:r>
          </a:p>
        </p:txBody>
      </p:sp>
      <p:sp>
        <p:nvSpPr>
          <p:cNvPr id="52" name="Rectangle 29"/>
          <p:cNvSpPr>
            <a:spLocks noChangeArrowheads="1"/>
          </p:cNvSpPr>
          <p:nvPr/>
        </p:nvSpPr>
        <p:spPr bwMode="auto">
          <a:xfrm>
            <a:off x="9752230" y="5326063"/>
            <a:ext cx="775854"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Oct. 2024</a:t>
            </a:r>
          </a:p>
        </p:txBody>
      </p:sp>
      <p:sp>
        <p:nvSpPr>
          <p:cNvPr id="53" name="Rectangle 30"/>
          <p:cNvSpPr>
            <a:spLocks noChangeArrowheads="1"/>
          </p:cNvSpPr>
          <p:nvPr/>
        </p:nvSpPr>
        <p:spPr bwMode="auto">
          <a:xfrm rot="16200000">
            <a:off x="174392" y="3078287"/>
            <a:ext cx="3404069" cy="646331"/>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rPr>
              <a:t>Indice des surprises économiques Citigroup</a:t>
            </a:r>
          </a:p>
          <a:p>
            <a:pPr marL="0" marR="0" lvl="0" indent="0" algn="ctr" defTabSz="914400" rtl="0" eaLnBrk="0" fontAlgn="base" latinLnBrk="0" hangingPunct="0">
              <a:lnSpc>
                <a:spcPct val="100000"/>
              </a:lnSpc>
              <a:spcBef>
                <a:spcPct val="0"/>
              </a:spcBef>
              <a:spcAft>
                <a:spcPct val="0"/>
              </a:spcAft>
              <a:buClrTx/>
              <a:buSzTx/>
              <a:buFontTx/>
              <a:buNone/>
              <a:tabLst/>
            </a:pPr>
            <a:r>
              <a:rPr lang="fr-CA" sz="1400" dirty="0">
                <a:solidFill>
                  <a:srgbClr val="1A1A1A"/>
                </a:solidFill>
              </a:rPr>
              <a:t>(1 écart type = 100)</a:t>
            </a:r>
          </a:p>
        </p:txBody>
      </p:sp>
      <p:sp>
        <p:nvSpPr>
          <p:cNvPr id="54" name="Rectangle 32"/>
          <p:cNvSpPr>
            <a:spLocks noChangeArrowheads="1"/>
          </p:cNvSpPr>
          <p:nvPr/>
        </p:nvSpPr>
        <p:spPr bwMode="auto">
          <a:xfrm>
            <a:off x="4567238" y="1568450"/>
            <a:ext cx="3987800" cy="26193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a:ln>
                  <a:noFill/>
                </a:ln>
                <a:solidFill>
                  <a:srgbClr val="1A1A1A"/>
                </a:solidFill>
                <a:effectLst/>
                <a:latin typeface="Arial" panose="020B0604020202020204" pitchFamily="34" charset="0"/>
              </a:rPr>
              <a:t>Les surprises économiques se multiplient</a:t>
            </a:r>
          </a:p>
        </p:txBody>
      </p:sp>
      <p:sp>
        <p:nvSpPr>
          <p:cNvPr id="55" name="Rectangle 33"/>
          <p:cNvSpPr>
            <a:spLocks noChangeArrowheads="1"/>
          </p:cNvSpPr>
          <p:nvPr/>
        </p:nvSpPr>
        <p:spPr bwMode="auto">
          <a:xfrm>
            <a:off x="2867025" y="5572125"/>
            <a:ext cx="708527"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États-Unis</a:t>
            </a:r>
          </a:p>
        </p:txBody>
      </p:sp>
      <p:sp>
        <p:nvSpPr>
          <p:cNvPr id="56" name="Rectangle 34"/>
          <p:cNvSpPr>
            <a:spLocks noChangeArrowheads="1"/>
          </p:cNvSpPr>
          <p:nvPr/>
        </p:nvSpPr>
        <p:spPr bwMode="auto">
          <a:xfrm>
            <a:off x="3652194" y="5572125"/>
            <a:ext cx="603633" cy="184666"/>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1A1A1A"/>
                </a:solidFill>
                <a:effectLst/>
                <a:latin typeface="Arial" panose="020B0604020202020204" pitchFamily="34" charset="0"/>
              </a:rPr>
              <a:t>Monde</a:t>
            </a:r>
          </a:p>
        </p:txBody>
      </p:sp>
      <p:sp>
        <p:nvSpPr>
          <p:cNvPr id="57" name="Rectangle 35"/>
          <p:cNvSpPr>
            <a:spLocks noChangeArrowheads="1"/>
          </p:cNvSpPr>
          <p:nvPr/>
        </p:nvSpPr>
        <p:spPr bwMode="auto">
          <a:xfrm>
            <a:off x="2655888" y="5811838"/>
            <a:ext cx="4127500" cy="1905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Arial" panose="020B0604020202020204" pitchFamily="34" charset="0"/>
              </a:rPr>
              <a:t>Nota : Au 30 octobre 2024. Sources : Citigroup, Bloomberg, RBC GMA.</a:t>
            </a:r>
          </a:p>
        </p:txBody>
      </p:sp>
      <p:sp>
        <p:nvSpPr>
          <p:cNvPr id="58" name="Rectangle 36"/>
          <p:cNvSpPr>
            <a:spLocks noChangeArrowheads="1"/>
          </p:cNvSpPr>
          <p:nvPr/>
        </p:nvSpPr>
        <p:spPr bwMode="auto">
          <a:xfrm>
            <a:off x="5614988" y="2087563"/>
            <a:ext cx="1576388" cy="2555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Surprises positives</a:t>
            </a:r>
          </a:p>
        </p:txBody>
      </p:sp>
      <p:sp>
        <p:nvSpPr>
          <p:cNvPr id="59" name="Rectangle 37"/>
          <p:cNvSpPr>
            <a:spLocks noChangeArrowheads="1"/>
          </p:cNvSpPr>
          <p:nvPr/>
        </p:nvSpPr>
        <p:spPr bwMode="auto">
          <a:xfrm>
            <a:off x="7275513" y="4510088"/>
            <a:ext cx="166211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Surprises négatives</a:t>
            </a:r>
          </a:p>
        </p:txBody>
      </p:sp>
    </p:spTree>
    <p:extLst>
      <p:ext uri="{BB962C8B-B14F-4D97-AF65-F5344CB8AC3E}">
        <p14:creationId xmlns:p14="http://schemas.microsoft.com/office/powerpoint/2010/main" val="186424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indent="0">
              <a:buFont typeface="+mj-lt"/>
              <a:buNone/>
            </a:pPr>
            <a:fld id="{00D53123-EF31-4C08-A865-932FC064F9C8}" type="slidenum">
              <a:rPr lang="en-CA" smtClean="0"/>
              <a:pPr marL="0" indent="0">
                <a:buFont typeface="+mj-lt"/>
                <a:buNone/>
              </a:pPr>
              <a:t>8</a:t>
            </a:fld>
            <a:endParaRPr lang="en-CA"/>
          </a:p>
        </p:txBody>
      </p:sp>
      <p:sp>
        <p:nvSpPr>
          <p:cNvPr id="3" name="Title 2"/>
          <p:cNvSpPr>
            <a:spLocks noGrp="1"/>
          </p:cNvSpPr>
          <p:nvPr>
            <p:ph type="title"/>
          </p:nvPr>
        </p:nvSpPr>
        <p:spPr>
          <a:xfrm>
            <a:off x="414528" y="311961"/>
            <a:ext cx="11777472" cy="798046"/>
          </a:xfrm>
        </p:spPr>
        <p:txBody>
          <a:bodyPr>
            <a:normAutofit/>
          </a:bodyPr>
          <a:lstStyle/>
          <a:p>
            <a:r>
              <a:rPr lang="fr-CA" dirty="0"/>
              <a:t>Les nouvelles économiques inspirent une confiance de plus en plus élevée</a:t>
            </a:r>
          </a:p>
        </p:txBody>
      </p:sp>
      <p:pic>
        <p:nvPicPr>
          <p:cNvPr id="5" name="Picture 4">
            <a:extLst>
              <a:ext uri="{FF2B5EF4-FFF2-40B4-BE49-F238E27FC236}">
                <a16:creationId xmlns:a16="http://schemas.microsoft.com/office/drawing/2014/main" id="{E7EBEA8B-C8B1-4A94-94E1-EBD627F3A366}"/>
              </a:ext>
            </a:extLst>
          </p:cNvPr>
          <p:cNvPicPr>
            <a:picLocks noChangeAspect="1"/>
          </p:cNvPicPr>
          <p:nvPr/>
        </p:nvPicPr>
        <p:blipFill>
          <a:blip r:embed="rId3"/>
          <a:stretch>
            <a:fillRect/>
          </a:stretch>
        </p:blipFill>
        <p:spPr>
          <a:xfrm>
            <a:off x="1509522" y="1438465"/>
            <a:ext cx="9036558" cy="4554522"/>
          </a:xfrm>
          <a:prstGeom prst="rect">
            <a:avLst/>
          </a:prstGeom>
        </p:spPr>
      </p:pic>
    </p:spTree>
    <p:extLst>
      <p:ext uri="{BB962C8B-B14F-4D97-AF65-F5344CB8AC3E}">
        <p14:creationId xmlns:p14="http://schemas.microsoft.com/office/powerpoint/2010/main" val="356150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34672C-E7AF-9EDA-D5D5-0FF9367DEE98}"/>
              </a:ext>
            </a:extLst>
          </p:cNvPr>
          <p:cNvSpPr>
            <a:spLocks noGrp="1"/>
          </p:cNvSpPr>
          <p:nvPr>
            <p:ph type="sldNum" sz="quarter" idx="12"/>
          </p:nvPr>
        </p:nvSpPr>
        <p:spPr/>
        <p:txBody>
          <a:bodyPr/>
          <a:lstStyle/>
          <a:p>
            <a:fld id="{00D53123-EF31-4C08-A865-932FC064F9C8}" type="slidenum">
              <a:rPr lang="en-CA" smtClean="0"/>
              <a:pPr/>
              <a:t>9</a:t>
            </a:fld>
            <a:endParaRPr lang="en-CA"/>
          </a:p>
        </p:txBody>
      </p:sp>
      <p:sp>
        <p:nvSpPr>
          <p:cNvPr id="3" name="Title 2">
            <a:extLst>
              <a:ext uri="{FF2B5EF4-FFF2-40B4-BE49-F238E27FC236}">
                <a16:creationId xmlns:a16="http://schemas.microsoft.com/office/drawing/2014/main" id="{00E7479C-C3B0-E8C7-5D36-1928A5C37C87}"/>
              </a:ext>
            </a:extLst>
          </p:cNvPr>
          <p:cNvSpPr>
            <a:spLocks noGrp="1"/>
          </p:cNvSpPr>
          <p:nvPr>
            <p:ph type="title"/>
          </p:nvPr>
        </p:nvSpPr>
        <p:spPr>
          <a:xfrm>
            <a:off x="695632" y="311961"/>
            <a:ext cx="10800000" cy="798046"/>
          </a:xfrm>
        </p:spPr>
        <p:txBody>
          <a:bodyPr/>
          <a:lstStyle/>
          <a:p>
            <a:r>
              <a:rPr lang="fr-CA"/>
              <a:t>Regain de confiance des consommateurs</a:t>
            </a:r>
          </a:p>
        </p:txBody>
      </p:sp>
      <p:pic>
        <p:nvPicPr>
          <p:cNvPr id="6" name="Picture 5">
            <a:extLst>
              <a:ext uri="{FF2B5EF4-FFF2-40B4-BE49-F238E27FC236}">
                <a16:creationId xmlns:a16="http://schemas.microsoft.com/office/drawing/2014/main" id="{5B071E00-C814-6F07-71B5-C1A6C92428D0}"/>
              </a:ext>
            </a:extLst>
          </p:cNvPr>
          <p:cNvPicPr>
            <a:picLocks noChangeAspect="1"/>
          </p:cNvPicPr>
          <p:nvPr/>
        </p:nvPicPr>
        <p:blipFill>
          <a:blip r:embed="rId3"/>
          <a:stretch>
            <a:fillRect/>
          </a:stretch>
        </p:blipFill>
        <p:spPr>
          <a:xfrm>
            <a:off x="1739900" y="1498600"/>
            <a:ext cx="8717596" cy="4476750"/>
          </a:xfrm>
          <a:prstGeom prst="rect">
            <a:avLst/>
          </a:prstGeom>
        </p:spPr>
      </p:pic>
      <p:sp>
        <p:nvSpPr>
          <p:cNvPr id="39" name="Rectangle 10"/>
          <p:cNvSpPr>
            <a:spLocks noChangeArrowheads="1"/>
          </p:cNvSpPr>
          <p:nvPr/>
        </p:nvSpPr>
        <p:spPr bwMode="auto">
          <a:xfrm>
            <a:off x="1979613" y="4811713"/>
            <a:ext cx="409575" cy="21544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-2,5</a:t>
            </a:r>
          </a:p>
        </p:txBody>
      </p:sp>
      <p:sp>
        <p:nvSpPr>
          <p:cNvPr id="40" name="Rectangle 11"/>
          <p:cNvSpPr>
            <a:spLocks noChangeArrowheads="1"/>
          </p:cNvSpPr>
          <p:nvPr/>
        </p:nvSpPr>
        <p:spPr bwMode="auto">
          <a:xfrm>
            <a:off x="1979613" y="4473575"/>
            <a:ext cx="4127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-2,0</a:t>
            </a:r>
          </a:p>
        </p:txBody>
      </p:sp>
      <p:sp>
        <p:nvSpPr>
          <p:cNvPr id="41" name="Rectangle 12"/>
          <p:cNvSpPr>
            <a:spLocks noChangeArrowheads="1"/>
          </p:cNvSpPr>
          <p:nvPr/>
        </p:nvSpPr>
        <p:spPr bwMode="auto">
          <a:xfrm>
            <a:off x="1979613" y="4138613"/>
            <a:ext cx="4127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dirty="0">
                <a:ln>
                  <a:noFill/>
                </a:ln>
                <a:solidFill>
                  <a:srgbClr val="1A1A1A"/>
                </a:solidFill>
                <a:effectLst/>
                <a:latin typeface="Arial" panose="020B0604020202020204" pitchFamily="34" charset="0"/>
              </a:rPr>
              <a:t>-1,5</a:t>
            </a:r>
          </a:p>
        </p:txBody>
      </p:sp>
      <p:sp>
        <p:nvSpPr>
          <p:cNvPr id="42" name="Rectangle 13"/>
          <p:cNvSpPr>
            <a:spLocks noChangeArrowheads="1"/>
          </p:cNvSpPr>
          <p:nvPr/>
        </p:nvSpPr>
        <p:spPr bwMode="auto">
          <a:xfrm>
            <a:off x="1979613" y="3803650"/>
            <a:ext cx="412750" cy="2555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-1,0</a:t>
            </a:r>
          </a:p>
        </p:txBody>
      </p:sp>
      <p:sp>
        <p:nvSpPr>
          <p:cNvPr id="43" name="Rectangle 14"/>
          <p:cNvSpPr>
            <a:spLocks noChangeArrowheads="1"/>
          </p:cNvSpPr>
          <p:nvPr/>
        </p:nvSpPr>
        <p:spPr bwMode="auto">
          <a:xfrm>
            <a:off x="1979613" y="3467100"/>
            <a:ext cx="4127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-0,5</a:t>
            </a:r>
          </a:p>
        </p:txBody>
      </p:sp>
      <p:sp>
        <p:nvSpPr>
          <p:cNvPr id="44" name="Rectangle 15"/>
          <p:cNvSpPr>
            <a:spLocks noChangeArrowheads="1"/>
          </p:cNvSpPr>
          <p:nvPr/>
        </p:nvSpPr>
        <p:spPr bwMode="auto">
          <a:xfrm>
            <a:off x="2039938" y="3132138"/>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0,0</a:t>
            </a:r>
          </a:p>
        </p:txBody>
      </p:sp>
      <p:sp>
        <p:nvSpPr>
          <p:cNvPr id="45" name="Rectangle 16"/>
          <p:cNvSpPr>
            <a:spLocks noChangeArrowheads="1"/>
          </p:cNvSpPr>
          <p:nvPr/>
        </p:nvSpPr>
        <p:spPr bwMode="auto">
          <a:xfrm>
            <a:off x="2039938" y="2797175"/>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0,5</a:t>
            </a:r>
          </a:p>
        </p:txBody>
      </p:sp>
      <p:sp>
        <p:nvSpPr>
          <p:cNvPr id="46" name="Rectangle 17"/>
          <p:cNvSpPr>
            <a:spLocks noChangeArrowheads="1"/>
          </p:cNvSpPr>
          <p:nvPr/>
        </p:nvSpPr>
        <p:spPr bwMode="auto">
          <a:xfrm>
            <a:off x="2039938" y="2463800"/>
            <a:ext cx="349250" cy="2555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1,0</a:t>
            </a:r>
          </a:p>
        </p:txBody>
      </p:sp>
      <p:sp>
        <p:nvSpPr>
          <p:cNvPr id="47" name="Rectangle 18"/>
          <p:cNvSpPr>
            <a:spLocks noChangeArrowheads="1"/>
          </p:cNvSpPr>
          <p:nvPr/>
        </p:nvSpPr>
        <p:spPr bwMode="auto">
          <a:xfrm>
            <a:off x="2039938" y="2125663"/>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1,5</a:t>
            </a:r>
          </a:p>
        </p:txBody>
      </p:sp>
      <p:sp>
        <p:nvSpPr>
          <p:cNvPr id="48" name="Rectangle 19"/>
          <p:cNvSpPr>
            <a:spLocks noChangeArrowheads="1"/>
          </p:cNvSpPr>
          <p:nvPr/>
        </p:nvSpPr>
        <p:spPr bwMode="auto">
          <a:xfrm>
            <a:off x="2039938" y="1790700"/>
            <a:ext cx="349250"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2,0</a:t>
            </a:r>
          </a:p>
        </p:txBody>
      </p:sp>
      <p:sp>
        <p:nvSpPr>
          <p:cNvPr id="50" name="Rectangle 28"/>
          <p:cNvSpPr>
            <a:spLocks noChangeArrowheads="1"/>
          </p:cNvSpPr>
          <p:nvPr/>
        </p:nvSpPr>
        <p:spPr bwMode="auto">
          <a:xfrm rot="16200000">
            <a:off x="1790667" y="3296851"/>
            <a:ext cx="65" cy="2769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51" name="Rectangle 29"/>
          <p:cNvSpPr>
            <a:spLocks noChangeArrowheads="1"/>
          </p:cNvSpPr>
          <p:nvPr/>
        </p:nvSpPr>
        <p:spPr bwMode="auto">
          <a:xfrm rot="16200000">
            <a:off x="1452585" y="3280430"/>
            <a:ext cx="824292" cy="222148"/>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Cotes Z</a:t>
            </a:r>
          </a:p>
        </p:txBody>
      </p:sp>
      <p:sp>
        <p:nvSpPr>
          <p:cNvPr id="52" name="Rectangle 30"/>
          <p:cNvSpPr>
            <a:spLocks noChangeArrowheads="1"/>
          </p:cNvSpPr>
          <p:nvPr/>
        </p:nvSpPr>
        <p:spPr bwMode="auto">
          <a:xfrm>
            <a:off x="2673351" y="5275263"/>
            <a:ext cx="4691063" cy="2571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Indice GS Twitter de la confiance envers l’économie (moyenne sur 7 jours)</a:t>
            </a:r>
          </a:p>
        </p:txBody>
      </p:sp>
      <p:sp>
        <p:nvSpPr>
          <p:cNvPr id="53" name="Rectangle 31"/>
          <p:cNvSpPr>
            <a:spLocks noChangeArrowheads="1"/>
          </p:cNvSpPr>
          <p:nvPr/>
        </p:nvSpPr>
        <p:spPr bwMode="auto">
          <a:xfrm>
            <a:off x="2673351" y="5462588"/>
            <a:ext cx="4305300" cy="2555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1A1A1A"/>
                </a:solidFill>
                <a:effectLst/>
                <a:latin typeface="Arial" panose="020B0604020202020204" pitchFamily="34" charset="0"/>
              </a:rPr>
              <a:t>Indice de confiance des consommateurs de l’Université du Michigan</a:t>
            </a:r>
          </a:p>
        </p:txBody>
      </p:sp>
      <p:sp>
        <p:nvSpPr>
          <p:cNvPr id="54" name="Rectangle 32"/>
          <p:cNvSpPr>
            <a:spLocks noChangeArrowheads="1"/>
          </p:cNvSpPr>
          <p:nvPr/>
        </p:nvSpPr>
        <p:spPr bwMode="auto">
          <a:xfrm>
            <a:off x="1975805" y="5670550"/>
            <a:ext cx="8996995"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dirty="0">
                <a:ln>
                  <a:noFill/>
                </a:ln>
                <a:solidFill>
                  <a:srgbClr val="000000"/>
                </a:solidFill>
                <a:effectLst/>
                <a:latin typeface="Arial" panose="020B0604020202020204" pitchFamily="34" charset="0"/>
              </a:rPr>
              <a:t>Nota : Indice Twitter de la confiance envers l’économie en date du 21 octobre 2024 ; indice de confiance des consommateurs de l’Université du Michigan en date d’octobre 2024. Sources : </a:t>
            </a:r>
            <a:r>
              <a:rPr kumimoji="0" lang="fr-CA" sz="1100" b="0" i="0" u="none" strike="noStrike" cap="none" normalizeH="0" dirty="0">
                <a:ln>
                  <a:noFill/>
                </a:ln>
                <a:solidFill>
                  <a:srgbClr val="000000"/>
                </a:solidFill>
                <a:effectLst/>
                <a:latin typeface="Arial" panose="020B0604020202020204" pitchFamily="34" charset="0"/>
              </a:rPr>
              <a:t>Goldman Sachs Investment </a:t>
            </a:r>
            <a:r>
              <a:rPr kumimoji="0" lang="fr-CA" sz="1100" b="0" i="0" u="none" strike="noStrike" cap="none" normalizeH="0" dirty="0" err="1">
                <a:ln>
                  <a:noFill/>
                </a:ln>
                <a:solidFill>
                  <a:srgbClr val="000000"/>
                </a:solidFill>
                <a:effectLst/>
                <a:latin typeface="Arial" panose="020B0604020202020204" pitchFamily="34" charset="0"/>
              </a:rPr>
              <a:t>Research</a:t>
            </a:r>
            <a:r>
              <a:rPr kumimoji="0" lang="fr-CA" sz="1100" b="0" i="0" u="none" strike="noStrike" cap="none" normalizeH="0" dirty="0">
                <a:ln>
                  <a:noFill/>
                </a:ln>
                <a:solidFill>
                  <a:srgbClr val="000000"/>
                </a:solidFill>
                <a:effectLst/>
                <a:latin typeface="Arial" panose="020B0604020202020204" pitchFamily="34" charset="0"/>
              </a:rPr>
              <a:t>, Université du Michigan, </a:t>
            </a:r>
            <a:r>
              <a:rPr kumimoji="0" lang="fr-CA" sz="1100" b="0" i="0" u="none" strike="noStrike" cap="none" normalizeH="0" dirty="0" err="1">
                <a:ln>
                  <a:noFill/>
                </a:ln>
                <a:solidFill>
                  <a:srgbClr val="000000"/>
                </a:solidFill>
                <a:effectLst/>
                <a:latin typeface="Arial" panose="020B0604020202020204" pitchFamily="34" charset="0"/>
              </a:rPr>
              <a:t>Macrobond</a:t>
            </a:r>
            <a:r>
              <a:rPr kumimoji="0" lang="fr-CA" sz="1100" b="0" i="0" u="none" strike="noStrike" cap="none" normalizeH="0" dirty="0">
                <a:ln>
                  <a:noFill/>
                </a:ln>
                <a:solidFill>
                  <a:srgbClr val="000000"/>
                </a:solidFill>
                <a:effectLst/>
                <a:latin typeface="Arial" panose="020B0604020202020204" pitchFamily="34" charset="0"/>
              </a:rPr>
              <a:t>, RBC GMA.</a:t>
            </a:r>
            <a:r>
              <a:rPr kumimoji="0" lang="fr-CA" sz="1100" b="0" i="0" u="none" strike="noStrike" cap="none" normalizeH="0" baseline="0" dirty="0">
                <a:ln>
                  <a:noFill/>
                </a:ln>
                <a:solidFill>
                  <a:srgbClr val="000000"/>
                </a:solidFill>
                <a:effectLst/>
                <a:latin typeface="Arial" panose="020B0604020202020204" pitchFamily="34" charset="0"/>
              </a:rPr>
              <a:t> </a:t>
            </a:r>
          </a:p>
        </p:txBody>
      </p:sp>
      <p:sp>
        <p:nvSpPr>
          <p:cNvPr id="55" name="Rectangle 34"/>
          <p:cNvSpPr>
            <a:spLocks noChangeArrowheads="1"/>
          </p:cNvSpPr>
          <p:nvPr/>
        </p:nvSpPr>
        <p:spPr bwMode="auto">
          <a:xfrm>
            <a:off x="2545435" y="1576388"/>
            <a:ext cx="8147295"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dirty="0">
                <a:ln>
                  <a:noFill/>
                </a:ln>
                <a:solidFill>
                  <a:srgbClr val="000000"/>
                </a:solidFill>
                <a:effectLst/>
                <a:latin typeface="Arial" panose="020B0604020202020204" pitchFamily="34" charset="0"/>
              </a:rPr>
              <a:t>L’indice Twitter de la confiance envers l’économie montre un regain d’optimisme aux États-Unis</a:t>
            </a:r>
          </a:p>
        </p:txBody>
      </p:sp>
    </p:spTree>
    <p:extLst>
      <p:ext uri="{BB962C8B-B14F-4D97-AF65-F5344CB8AC3E}">
        <p14:creationId xmlns:p14="http://schemas.microsoft.com/office/powerpoint/2010/main" val="1451969780"/>
      </p:ext>
    </p:extLst>
  </p:cSld>
  <p:clrMapOvr>
    <a:masterClrMapping/>
  </p:clrMapOvr>
</p:sld>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AD_HOC" displayName="AD_HOC" id="824d87f8-f7e8-4ae6-bae4-3a47dcef4ae6" isdomainofvalue="False" dataSourceId="07527976-440b-4d96-988d-be026bc9a401"/>
</file>

<file path=customXml/item2.xml><?xml version="1.0" encoding="utf-8"?>
<VariableList UniqueId="824d87f8-f7e8-4ae6-bae4-3a47dcef4ae6" Name="AD_HOC" ContentType="XML" MajorVersion="0" MinorVersion="1" isLocalCopy="False" IsBaseObject="False" DataSourceId="07527976-440b-4d96-988d-be026bc9a401" DataSourceMajorVersion="0" DataSourceMinorVersion="1"/>
</file>

<file path=customXml/item3.xml><?xml version="1.0" encoding="utf-8"?>
<VariableListDefinition name="Computed" displayName="Computed" id="2cb9b685-2ae6-420d-9a8b-0d14e8088e2c" isdomainofvalue="False" dataSourceId="d6d3b0aa-32f1-4158-b6f8-4153c3c35b61"/>
</file>

<file path=customXml/item4.xml><?xml version="1.0" encoding="utf-8"?>
<VariableList UniqueId="2cb9b685-2ae6-420d-9a8b-0d14e8088e2c" Name="Computed" ContentType="XML" MajorVersion="0" MinorVersion="1" isLocalCopy="False" IsBaseObject="False" DataSourceId="d6d3b0aa-32f1-4158-b6f8-4153c3c35b61" DataSourceMajorVersion="0" DataSourceMinorVersion="1"/>
</file>

<file path=customXml/item5.xml><?xml version="1.0" encoding="utf-8"?>
<VariableListDefinition name="System" displayName="System" id="95b6ad6a-9ecf-45ec-8111-1294802ea2ab" isdomainofvalue="False" dataSourceId="4d6de0da-f079-4ce7-aba5-6b6136daaf2e"/>
</file>

<file path=customXml/item6.xml><?xml version="1.0" encoding="utf-8"?>
<VariableList UniqueId="95b6ad6a-9ecf-45ec-8111-1294802ea2ab" Name="System" ContentType="XML" MajorVersion="0" MinorVersion="1" isLocalCopy="False" IsBaseObject="False" DataSourceId="4d6de0da-f079-4ce7-aba5-6b6136daaf2e" DataSourceMajorVersion="0" DataSourceMinorVersion="1"/>
</file>

<file path=customXml/item7.xml><?xml version="1.0" encoding="utf-8"?>
<AllExternalAdhocVariableMappings/>
</file>

<file path=customXml/itemProps1.xml><?xml version="1.0" encoding="utf-8"?>
<ds:datastoreItem xmlns:ds="http://schemas.openxmlformats.org/officeDocument/2006/customXml" ds:itemID="{803C581D-8230-4C3D-820E-FB4AD401CCC5}">
  <ds:schemaRefs/>
</ds:datastoreItem>
</file>

<file path=customXml/itemProps2.xml><?xml version="1.0" encoding="utf-8"?>
<ds:datastoreItem xmlns:ds="http://schemas.openxmlformats.org/officeDocument/2006/customXml" ds:itemID="{2EBE432F-CAEE-4FD6-9123-0F6F5BF76071}">
  <ds:schemaRefs/>
</ds:datastoreItem>
</file>

<file path=customXml/itemProps3.xml><?xml version="1.0" encoding="utf-8"?>
<ds:datastoreItem xmlns:ds="http://schemas.openxmlformats.org/officeDocument/2006/customXml" ds:itemID="{A799C55E-E549-4FA8-957B-A96BF9E57031}">
  <ds:schemaRefs/>
</ds:datastoreItem>
</file>

<file path=customXml/itemProps4.xml><?xml version="1.0" encoding="utf-8"?>
<ds:datastoreItem xmlns:ds="http://schemas.openxmlformats.org/officeDocument/2006/customXml" ds:itemID="{35679EB4-29C4-4335-92B7-F61943E9ADB6}">
  <ds:schemaRefs/>
</ds:datastoreItem>
</file>

<file path=customXml/itemProps5.xml><?xml version="1.0" encoding="utf-8"?>
<ds:datastoreItem xmlns:ds="http://schemas.openxmlformats.org/officeDocument/2006/customXml" ds:itemID="{F00D06CC-3886-4140-BB8B-E802FCC7F0DE}">
  <ds:schemaRefs/>
</ds:datastoreItem>
</file>

<file path=customXml/itemProps6.xml><?xml version="1.0" encoding="utf-8"?>
<ds:datastoreItem xmlns:ds="http://schemas.openxmlformats.org/officeDocument/2006/customXml" ds:itemID="{7131D4D3-801D-4048-983D-752788174815}">
  <ds:schemaRefs/>
</ds:datastoreItem>
</file>

<file path=customXml/itemProps7.xml><?xml version="1.0" encoding="utf-8"?>
<ds:datastoreItem xmlns:ds="http://schemas.openxmlformats.org/officeDocument/2006/customXml" ds:itemID="{1527B41A-9693-408D-A4EF-4E97FC1678C1}">
  <ds:schemaRefs/>
</ds:datastoreItem>
</file>

<file path=docProps/app.xml><?xml version="1.0" encoding="utf-8"?>
<Properties xmlns="http://schemas.openxmlformats.org/officeDocument/2006/extended-properties" xmlns:vt="http://schemas.openxmlformats.org/officeDocument/2006/docPropsVTypes">
  <TotalTime>16959</TotalTime>
  <Words>3256</Words>
  <Application>Microsoft Office PowerPoint</Application>
  <PresentationFormat>Widescreen</PresentationFormat>
  <Paragraphs>548</Paragraphs>
  <Slides>26</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MS PGothic</vt:lpstr>
      <vt:lpstr>Arial</vt:lpstr>
      <vt:lpstr>Arial Black</vt:lpstr>
      <vt:lpstr>Wingdings</vt:lpstr>
      <vt:lpstr>Wingdings 3</vt:lpstr>
      <vt:lpstr>RBC 2018 HNW for all new slides</vt:lpstr>
      <vt:lpstr>Macrobond document</vt:lpstr>
      <vt:lpstr>Webémission mensuelle sur l’économie : La stabilisation de la croissance et l’incertitude électorale</vt:lpstr>
      <vt:lpstr>Bilan</vt:lpstr>
      <vt:lpstr>Le résultat des élections devrait réduire le degré élevé d’incertitude perçue</vt:lpstr>
      <vt:lpstr>Répercussions économiques de l’élection américaine</vt:lpstr>
      <vt:lpstr>Risque d’augmentation des prix pétroliers</vt:lpstr>
      <vt:lpstr>Les probabilités d’un atterrissage en douceur sont bonnes et s’accroissent, mais rien n’est garanti</vt:lpstr>
      <vt:lpstr>Les surprises économiques sont à nouveau positives – stabilisation de la croissance</vt:lpstr>
      <vt:lpstr>Les nouvelles économiques inspirent une confiance de plus en plus élevée</vt:lpstr>
      <vt:lpstr>Regain de confiance des consommateurs</vt:lpstr>
      <vt:lpstr>Livre beige : maintien plus ou moins stable à un niveau modeste</vt:lpstr>
      <vt:lpstr>Le trafic aérien commence à reprendre à l’échelle mondiale après l’accalmie</vt:lpstr>
      <vt:lpstr>Inversement, les indices PMI mondiaux se sont affaiblis tout en restant toutefois dans la fourchette de normalité des dernières années</vt:lpstr>
      <vt:lpstr>Les taux des obligations ont diminué (les baisses récentes reflètent l’évolution des attentes liées à la banque centrale et les perspectives électorales)</vt:lpstr>
      <vt:lpstr>Divergences économiques non visibles à première vue</vt:lpstr>
      <vt:lpstr>Selon les demandes de prestation d’assurance-emploi, le marché du travail américain ne se porte pas si mal (la dernière hausse est attribuable aux ouragans)</vt:lpstr>
      <vt:lpstr>Les taux élevés d’épargne des ménages représentent un potentiel inexploité de dépenses (sauf aux États-Unis)</vt:lpstr>
      <vt:lpstr>Les banques centrales réduisent maintenant les taux à l’échelle mondiale</vt:lpstr>
      <vt:lpstr>Réduction des taux directeurs en Amérique du Nord</vt:lpstr>
      <vt:lpstr>Les réductions de taux prévues par la Réserve fédérale ont quelque peu reculé ; de façon plus générale, les attentes à l’égard de la banque centrale ont fluctué de manière exagérée.</vt:lpstr>
      <vt:lpstr>Les prix de l’or ont atteint un sommet record en raison des achats par les banques centrales, des réductions prévues par la Fed et de l’augmentation des risques géopolitiques (mais NON en raison des prévisions inflationnistes)</vt:lpstr>
      <vt:lpstr>Le Canada quitte-t-il son niveau le plus élevé de pessimisme économique ? Les entreprises canadiennes font preuve d’un moins grand pessimisme</vt:lpstr>
      <vt:lpstr>Désormais, l’immigration massive au Canada ralentit, le degré de ralentissement faisant l’objet d’incertitude</vt:lpstr>
      <vt:lpstr>Les prévisions démographiques mondiales à long terme se sont encore détériorées ; nous continuons toutefois d’indiquer le risque de réduction</vt:lpstr>
      <vt:lpstr>Les populations chinoise et américaine continueront d’évoluer dans le même sens</vt:lpstr>
      <vt:lpstr>PowerPoint Presentation</vt:lpstr>
      <vt:lpstr>Déclaration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economic webcast: The macro environment gets even more complicated</dc:title>
  <dc:creator>Lascelles, Eric</dc:creator>
  <cp:lastModifiedBy>Wong, Jennifer W</cp:lastModifiedBy>
  <cp:revision>559</cp:revision>
  <cp:lastPrinted>2023-10-30T13:03:38Z</cp:lastPrinted>
  <dcterms:created xsi:type="dcterms:W3CDTF">2023-03-28T21:03:55Z</dcterms:created>
  <dcterms:modified xsi:type="dcterms:W3CDTF">2024-11-18T14:14:29Z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TT_Public</vt:lpwstr>
  </property>
</Properties>
</file>